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43"/>
  </p:notesMasterIdLst>
  <p:sldIdLst>
    <p:sldId id="256" r:id="rId2"/>
    <p:sldId id="1616" r:id="rId3"/>
    <p:sldId id="1643" r:id="rId4"/>
    <p:sldId id="1618" r:id="rId5"/>
    <p:sldId id="1621" r:id="rId6"/>
    <p:sldId id="1630" r:id="rId7"/>
    <p:sldId id="1641" r:id="rId8"/>
    <p:sldId id="1642" r:id="rId9"/>
    <p:sldId id="1620" r:id="rId10"/>
    <p:sldId id="1645" r:id="rId11"/>
    <p:sldId id="1647" r:id="rId12"/>
    <p:sldId id="1648" r:id="rId13"/>
    <p:sldId id="1649" r:id="rId14"/>
    <p:sldId id="1651" r:id="rId15"/>
    <p:sldId id="1652" r:id="rId16"/>
    <p:sldId id="1654" r:id="rId17"/>
    <p:sldId id="1653" r:id="rId18"/>
    <p:sldId id="1655" r:id="rId19"/>
    <p:sldId id="1656" r:id="rId20"/>
    <p:sldId id="1657" r:id="rId21"/>
    <p:sldId id="1646" r:id="rId22"/>
    <p:sldId id="1650" r:id="rId23"/>
    <p:sldId id="1644" r:id="rId24"/>
    <p:sldId id="1624" r:id="rId25"/>
    <p:sldId id="1625" r:id="rId26"/>
    <p:sldId id="1626" r:id="rId27"/>
    <p:sldId id="1627" r:id="rId28"/>
    <p:sldId id="1628" r:id="rId29"/>
    <p:sldId id="1629" r:id="rId30"/>
    <p:sldId id="1639" r:id="rId31"/>
    <p:sldId id="1640" r:id="rId32"/>
    <p:sldId id="1632" r:id="rId33"/>
    <p:sldId id="1634" r:id="rId34"/>
    <p:sldId id="1633" r:id="rId35"/>
    <p:sldId id="1635" r:id="rId36"/>
    <p:sldId id="1636" r:id="rId37"/>
    <p:sldId id="1615" r:id="rId38"/>
    <p:sldId id="1637" r:id="rId39"/>
    <p:sldId id="1617" r:id="rId40"/>
    <p:sldId id="1638" r:id="rId41"/>
    <p:sldId id="1612" r:id="rId4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92" autoAdjust="0"/>
    <p:restoredTop sz="94717"/>
  </p:normalViewPr>
  <p:slideViewPr>
    <p:cSldViewPr snapToGrid="0" snapToObjects="1">
      <p:cViewPr varScale="1">
        <p:scale>
          <a:sx n="56" d="100"/>
          <a:sy n="56" d="100"/>
        </p:scale>
        <p:origin x="640" y="48"/>
      </p:cViewPr>
      <p:guideLst/>
    </p:cSldViewPr>
  </p:slideViewPr>
  <p:notesTextViewPr>
    <p:cViewPr>
      <p:scale>
        <a:sx n="1" d="1"/>
        <a:sy n="1" d="1"/>
      </p:scale>
      <p:origin x="0" y="0"/>
    </p:cViewPr>
  </p:notesTextViewPr>
  <p:notesViewPr>
    <p:cSldViewPr snapToGrid="0" snapToObjects="1">
      <p:cViewPr varScale="1">
        <p:scale>
          <a:sx n="48" d="100"/>
          <a:sy n="48" d="100"/>
        </p:scale>
        <p:origin x="2752" y="-5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839982F-A7EB-4EB0-9E25-A37AD0EF3192}" type="datetimeFigureOut">
              <a:rPr lang="en-US" smtClean="0"/>
              <a:t>2/1/2023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35E5FB2-EF40-4CA9-9EF0-8EDD17D0FB6B}" type="slidenum">
              <a:rPr lang="en-US" smtClean="0"/>
              <a:t>‹#›</a:t>
            </a:fld>
            <a:endParaRPr lang="en-US"/>
          </a:p>
        </p:txBody>
      </p:sp>
    </p:spTree>
    <p:extLst>
      <p:ext uri="{BB962C8B-B14F-4D97-AF65-F5344CB8AC3E}">
        <p14:creationId xmlns:p14="http://schemas.microsoft.com/office/powerpoint/2010/main" val="3383101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a:t>
            </a:fld>
            <a:endParaRPr lang="en-US"/>
          </a:p>
        </p:txBody>
      </p:sp>
    </p:spTree>
    <p:extLst>
      <p:ext uri="{BB962C8B-B14F-4D97-AF65-F5344CB8AC3E}">
        <p14:creationId xmlns:p14="http://schemas.microsoft.com/office/powerpoint/2010/main" val="3703760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upon his previous budgets and investing in “legacy” agenda items, the Governor is proposing to invest in things that are fundamental to his core beliefs and his style of governing.</a:t>
            </a:r>
          </a:p>
        </p:txBody>
      </p:sp>
      <p:sp>
        <p:nvSpPr>
          <p:cNvPr id="4" name="Slide Number Placeholder 3"/>
          <p:cNvSpPr>
            <a:spLocks noGrp="1"/>
          </p:cNvSpPr>
          <p:nvPr>
            <p:ph type="sldNum" sz="quarter" idx="5"/>
          </p:nvPr>
        </p:nvSpPr>
        <p:spPr/>
        <p:txBody>
          <a:bodyPr/>
          <a:lstStyle/>
          <a:p>
            <a:fld id="{F35E5FB2-EF40-4CA9-9EF0-8EDD17D0FB6B}" type="slidenum">
              <a:rPr lang="en-US" smtClean="0"/>
              <a:t>10</a:t>
            </a:fld>
            <a:endParaRPr lang="en-US"/>
          </a:p>
        </p:txBody>
      </p:sp>
    </p:spTree>
    <p:extLst>
      <p:ext uri="{BB962C8B-B14F-4D97-AF65-F5344CB8AC3E}">
        <p14:creationId xmlns:p14="http://schemas.microsoft.com/office/powerpoint/2010/main" val="2464527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11</a:t>
            </a:fld>
            <a:endParaRPr lang="en-US"/>
          </a:p>
        </p:txBody>
      </p:sp>
    </p:spTree>
    <p:extLst>
      <p:ext uri="{BB962C8B-B14F-4D97-AF65-F5344CB8AC3E}">
        <p14:creationId xmlns:p14="http://schemas.microsoft.com/office/powerpoint/2010/main" val="39858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12</a:t>
            </a:fld>
            <a:endParaRPr lang="en-US"/>
          </a:p>
        </p:txBody>
      </p:sp>
    </p:spTree>
    <p:extLst>
      <p:ext uri="{BB962C8B-B14F-4D97-AF65-F5344CB8AC3E}">
        <p14:creationId xmlns:p14="http://schemas.microsoft.com/office/powerpoint/2010/main" val="2033053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13</a:t>
            </a:fld>
            <a:endParaRPr lang="en-US"/>
          </a:p>
        </p:txBody>
      </p:sp>
    </p:spTree>
    <p:extLst>
      <p:ext uri="{BB962C8B-B14F-4D97-AF65-F5344CB8AC3E}">
        <p14:creationId xmlns:p14="http://schemas.microsoft.com/office/powerpoint/2010/main" val="1006149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14</a:t>
            </a:fld>
            <a:endParaRPr lang="en-US"/>
          </a:p>
        </p:txBody>
      </p:sp>
    </p:spTree>
    <p:extLst>
      <p:ext uri="{BB962C8B-B14F-4D97-AF65-F5344CB8AC3E}">
        <p14:creationId xmlns:p14="http://schemas.microsoft.com/office/powerpoint/2010/main" val="2369809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15</a:t>
            </a:fld>
            <a:endParaRPr lang="en-US"/>
          </a:p>
        </p:txBody>
      </p:sp>
    </p:spTree>
    <p:extLst>
      <p:ext uri="{BB962C8B-B14F-4D97-AF65-F5344CB8AC3E}">
        <p14:creationId xmlns:p14="http://schemas.microsoft.com/office/powerpoint/2010/main" val="1247229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16</a:t>
            </a:fld>
            <a:endParaRPr lang="en-US"/>
          </a:p>
        </p:txBody>
      </p:sp>
    </p:spTree>
    <p:extLst>
      <p:ext uri="{BB962C8B-B14F-4D97-AF65-F5344CB8AC3E}">
        <p14:creationId xmlns:p14="http://schemas.microsoft.com/office/powerpoint/2010/main" val="344525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17</a:t>
            </a:fld>
            <a:endParaRPr lang="en-US"/>
          </a:p>
        </p:txBody>
      </p:sp>
    </p:spTree>
    <p:extLst>
      <p:ext uri="{BB962C8B-B14F-4D97-AF65-F5344CB8AC3E}">
        <p14:creationId xmlns:p14="http://schemas.microsoft.com/office/powerpoint/2010/main" val="198978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18</a:t>
            </a:fld>
            <a:endParaRPr lang="en-US"/>
          </a:p>
        </p:txBody>
      </p:sp>
    </p:spTree>
    <p:extLst>
      <p:ext uri="{BB962C8B-B14F-4D97-AF65-F5344CB8AC3E}">
        <p14:creationId xmlns:p14="http://schemas.microsoft.com/office/powerpoint/2010/main" val="586917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as important as what is included is what is not included:  Broader tax reform and tax cuts</a:t>
            </a:r>
          </a:p>
        </p:txBody>
      </p:sp>
      <p:sp>
        <p:nvSpPr>
          <p:cNvPr id="4" name="Slide Number Placeholder 3"/>
          <p:cNvSpPr>
            <a:spLocks noGrp="1"/>
          </p:cNvSpPr>
          <p:nvPr>
            <p:ph type="sldNum" sz="quarter" idx="5"/>
          </p:nvPr>
        </p:nvSpPr>
        <p:spPr/>
        <p:txBody>
          <a:bodyPr/>
          <a:lstStyle/>
          <a:p>
            <a:fld id="{F35E5FB2-EF40-4CA9-9EF0-8EDD17D0FB6B}" type="slidenum">
              <a:rPr lang="en-US" smtClean="0"/>
              <a:t>19</a:t>
            </a:fld>
            <a:endParaRPr lang="en-US"/>
          </a:p>
        </p:txBody>
      </p:sp>
    </p:spTree>
    <p:extLst>
      <p:ext uri="{BB962C8B-B14F-4D97-AF65-F5344CB8AC3E}">
        <p14:creationId xmlns:p14="http://schemas.microsoft.com/office/powerpoint/2010/main" val="2604268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a:t>
            </a:fld>
            <a:endParaRPr lang="en-US"/>
          </a:p>
        </p:txBody>
      </p:sp>
    </p:spTree>
    <p:extLst>
      <p:ext uri="{BB962C8B-B14F-4D97-AF65-F5344CB8AC3E}">
        <p14:creationId xmlns:p14="http://schemas.microsoft.com/office/powerpoint/2010/main" val="1778972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20</a:t>
            </a:fld>
            <a:endParaRPr lang="en-US"/>
          </a:p>
        </p:txBody>
      </p:sp>
    </p:spTree>
    <p:extLst>
      <p:ext uri="{BB962C8B-B14F-4D97-AF65-F5344CB8AC3E}">
        <p14:creationId xmlns:p14="http://schemas.microsoft.com/office/powerpoint/2010/main" val="3111158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21</a:t>
            </a:fld>
            <a:endParaRPr lang="en-US"/>
          </a:p>
        </p:txBody>
      </p:sp>
    </p:spTree>
    <p:extLst>
      <p:ext uri="{BB962C8B-B14F-4D97-AF65-F5344CB8AC3E}">
        <p14:creationId xmlns:p14="http://schemas.microsoft.com/office/powerpoint/2010/main" val="3135536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22</a:t>
            </a:fld>
            <a:endParaRPr lang="en-US"/>
          </a:p>
        </p:txBody>
      </p:sp>
    </p:spTree>
    <p:extLst>
      <p:ext uri="{BB962C8B-B14F-4D97-AF65-F5344CB8AC3E}">
        <p14:creationId xmlns:p14="http://schemas.microsoft.com/office/powerpoint/2010/main" val="1704166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23</a:t>
            </a:fld>
            <a:endParaRPr lang="en-US"/>
          </a:p>
        </p:txBody>
      </p:sp>
    </p:spTree>
    <p:extLst>
      <p:ext uri="{BB962C8B-B14F-4D97-AF65-F5344CB8AC3E}">
        <p14:creationId xmlns:p14="http://schemas.microsoft.com/office/powerpoint/2010/main" val="2481332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24</a:t>
            </a:fld>
            <a:endParaRPr lang="en-US"/>
          </a:p>
        </p:txBody>
      </p:sp>
    </p:spTree>
    <p:extLst>
      <p:ext uri="{BB962C8B-B14F-4D97-AF65-F5344CB8AC3E}">
        <p14:creationId xmlns:p14="http://schemas.microsoft.com/office/powerpoint/2010/main" val="2368474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25</a:t>
            </a:fld>
            <a:endParaRPr lang="en-US"/>
          </a:p>
        </p:txBody>
      </p:sp>
    </p:spTree>
    <p:extLst>
      <p:ext uri="{BB962C8B-B14F-4D97-AF65-F5344CB8AC3E}">
        <p14:creationId xmlns:p14="http://schemas.microsoft.com/office/powerpoint/2010/main" val="762837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26</a:t>
            </a:fld>
            <a:endParaRPr lang="en-US"/>
          </a:p>
        </p:txBody>
      </p:sp>
    </p:spTree>
    <p:extLst>
      <p:ext uri="{BB962C8B-B14F-4D97-AF65-F5344CB8AC3E}">
        <p14:creationId xmlns:p14="http://schemas.microsoft.com/office/powerpoint/2010/main" val="1583614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27</a:t>
            </a:fld>
            <a:endParaRPr lang="en-US"/>
          </a:p>
        </p:txBody>
      </p:sp>
    </p:spTree>
    <p:extLst>
      <p:ext uri="{BB962C8B-B14F-4D97-AF65-F5344CB8AC3E}">
        <p14:creationId xmlns:p14="http://schemas.microsoft.com/office/powerpoint/2010/main" val="38862280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28</a:t>
            </a:fld>
            <a:endParaRPr lang="en-US"/>
          </a:p>
        </p:txBody>
      </p:sp>
    </p:spTree>
    <p:extLst>
      <p:ext uri="{BB962C8B-B14F-4D97-AF65-F5344CB8AC3E}">
        <p14:creationId xmlns:p14="http://schemas.microsoft.com/office/powerpoint/2010/main" val="1499098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29</a:t>
            </a:fld>
            <a:endParaRPr lang="en-US"/>
          </a:p>
        </p:txBody>
      </p:sp>
    </p:spTree>
    <p:extLst>
      <p:ext uri="{BB962C8B-B14F-4D97-AF65-F5344CB8AC3E}">
        <p14:creationId xmlns:p14="http://schemas.microsoft.com/office/powerpoint/2010/main" val="292415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and foremost it is important that context matters.  Republicans hold super majorities in both chambers of the Ohio General Assembly.  Meaning they have veto proof majorities.  They have also demonstrated a willingness to override the Governor and limit executive branch authority.</a:t>
            </a:r>
          </a:p>
        </p:txBody>
      </p:sp>
      <p:sp>
        <p:nvSpPr>
          <p:cNvPr id="4" name="Slide Number Placeholder 3"/>
          <p:cNvSpPr>
            <a:spLocks noGrp="1"/>
          </p:cNvSpPr>
          <p:nvPr>
            <p:ph type="sldNum" sz="quarter" idx="5"/>
          </p:nvPr>
        </p:nvSpPr>
        <p:spPr/>
        <p:txBody>
          <a:bodyPr/>
          <a:lstStyle/>
          <a:p>
            <a:fld id="{F35E5FB2-EF40-4CA9-9EF0-8EDD17D0FB6B}" type="slidenum">
              <a:rPr lang="en-US" smtClean="0"/>
              <a:t>3</a:t>
            </a:fld>
            <a:endParaRPr lang="en-US"/>
          </a:p>
        </p:txBody>
      </p:sp>
    </p:spTree>
    <p:extLst>
      <p:ext uri="{BB962C8B-B14F-4D97-AF65-F5344CB8AC3E}">
        <p14:creationId xmlns:p14="http://schemas.microsoft.com/office/powerpoint/2010/main" val="26194715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30</a:t>
            </a:fld>
            <a:endParaRPr lang="en-US"/>
          </a:p>
        </p:txBody>
      </p:sp>
    </p:spTree>
    <p:extLst>
      <p:ext uri="{BB962C8B-B14F-4D97-AF65-F5344CB8AC3E}">
        <p14:creationId xmlns:p14="http://schemas.microsoft.com/office/powerpoint/2010/main" val="3398902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31</a:t>
            </a:fld>
            <a:endParaRPr lang="en-US"/>
          </a:p>
        </p:txBody>
      </p:sp>
    </p:spTree>
    <p:extLst>
      <p:ext uri="{BB962C8B-B14F-4D97-AF65-F5344CB8AC3E}">
        <p14:creationId xmlns:p14="http://schemas.microsoft.com/office/powerpoint/2010/main" val="140934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32</a:t>
            </a:fld>
            <a:endParaRPr lang="en-US"/>
          </a:p>
        </p:txBody>
      </p:sp>
    </p:spTree>
    <p:extLst>
      <p:ext uri="{BB962C8B-B14F-4D97-AF65-F5344CB8AC3E}">
        <p14:creationId xmlns:p14="http://schemas.microsoft.com/office/powerpoint/2010/main" val="24427709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33</a:t>
            </a:fld>
            <a:endParaRPr lang="en-US"/>
          </a:p>
        </p:txBody>
      </p:sp>
    </p:spTree>
    <p:extLst>
      <p:ext uri="{BB962C8B-B14F-4D97-AF65-F5344CB8AC3E}">
        <p14:creationId xmlns:p14="http://schemas.microsoft.com/office/powerpoint/2010/main" val="3156557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34</a:t>
            </a:fld>
            <a:endParaRPr lang="en-US"/>
          </a:p>
        </p:txBody>
      </p:sp>
    </p:spTree>
    <p:extLst>
      <p:ext uri="{BB962C8B-B14F-4D97-AF65-F5344CB8AC3E}">
        <p14:creationId xmlns:p14="http://schemas.microsoft.com/office/powerpoint/2010/main" val="7682848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35</a:t>
            </a:fld>
            <a:endParaRPr lang="en-US"/>
          </a:p>
        </p:txBody>
      </p:sp>
    </p:spTree>
    <p:extLst>
      <p:ext uri="{BB962C8B-B14F-4D97-AF65-F5344CB8AC3E}">
        <p14:creationId xmlns:p14="http://schemas.microsoft.com/office/powerpoint/2010/main" val="36396459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36</a:t>
            </a:fld>
            <a:endParaRPr lang="en-US"/>
          </a:p>
        </p:txBody>
      </p:sp>
    </p:spTree>
    <p:extLst>
      <p:ext uri="{BB962C8B-B14F-4D97-AF65-F5344CB8AC3E}">
        <p14:creationId xmlns:p14="http://schemas.microsoft.com/office/powerpoint/2010/main" val="21978500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A0A0A"/>
                </a:solidFill>
                <a:effectLst/>
                <a:latin typeface="Arial" panose="020B0604020202020204" pitchFamily="34" charset="0"/>
              </a:rPr>
              <a:t>Seitz and Cross supported Stephens for speaker, while Hoops and Ray supported </a:t>
            </a:r>
            <a:r>
              <a:rPr lang="en-US" sz="1200" b="0" i="0" dirty="0" err="1">
                <a:solidFill>
                  <a:srgbClr val="0A0A0A"/>
                </a:solidFill>
                <a:effectLst/>
                <a:latin typeface="Arial" panose="020B0604020202020204" pitchFamily="34" charset="0"/>
              </a:rPr>
              <a:t>Merrin</a:t>
            </a:r>
            <a:r>
              <a:rPr lang="en-US" sz="1200" b="0" i="0" dirty="0">
                <a:solidFill>
                  <a:srgbClr val="0A0A0A"/>
                </a:solidFill>
                <a:effectLst/>
                <a:latin typeface="Arial" panose="020B0604020202020204" pitchFamily="34" charset="0"/>
              </a:rPr>
              <a:t>.</a:t>
            </a:r>
          </a:p>
        </p:txBody>
      </p:sp>
      <p:sp>
        <p:nvSpPr>
          <p:cNvPr id="4" name="Slide Number Placeholder 3"/>
          <p:cNvSpPr>
            <a:spLocks noGrp="1"/>
          </p:cNvSpPr>
          <p:nvPr>
            <p:ph type="sldNum" sz="quarter" idx="5"/>
          </p:nvPr>
        </p:nvSpPr>
        <p:spPr/>
        <p:txBody>
          <a:bodyPr/>
          <a:lstStyle/>
          <a:p>
            <a:fld id="{F35E5FB2-EF40-4CA9-9EF0-8EDD17D0FB6B}" type="slidenum">
              <a:rPr lang="en-US" smtClean="0"/>
              <a:t>37</a:t>
            </a:fld>
            <a:endParaRPr lang="en-US"/>
          </a:p>
        </p:txBody>
      </p:sp>
    </p:spTree>
    <p:extLst>
      <p:ext uri="{BB962C8B-B14F-4D97-AF65-F5344CB8AC3E}">
        <p14:creationId xmlns:p14="http://schemas.microsoft.com/office/powerpoint/2010/main" val="12594529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38</a:t>
            </a:fld>
            <a:endParaRPr lang="en-US"/>
          </a:p>
        </p:txBody>
      </p:sp>
    </p:spTree>
    <p:extLst>
      <p:ext uri="{BB962C8B-B14F-4D97-AF65-F5344CB8AC3E}">
        <p14:creationId xmlns:p14="http://schemas.microsoft.com/office/powerpoint/2010/main" val="8788446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39</a:t>
            </a:fld>
            <a:endParaRPr lang="en-US"/>
          </a:p>
        </p:txBody>
      </p:sp>
    </p:spTree>
    <p:extLst>
      <p:ext uri="{BB962C8B-B14F-4D97-AF65-F5344CB8AC3E}">
        <p14:creationId xmlns:p14="http://schemas.microsoft.com/office/powerpoint/2010/main" val="1032566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The State Budget Funds the 2-year operations and primary functions of state government. We Educate. Medicate. Incarcerate.</a:t>
            </a:r>
          </a:p>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4</a:t>
            </a:fld>
            <a:endParaRPr lang="en-US"/>
          </a:p>
        </p:txBody>
      </p:sp>
    </p:spTree>
    <p:extLst>
      <p:ext uri="{BB962C8B-B14F-4D97-AF65-F5344CB8AC3E}">
        <p14:creationId xmlns:p14="http://schemas.microsoft.com/office/powerpoint/2010/main" val="15702033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40</a:t>
            </a:fld>
            <a:endParaRPr lang="en-US"/>
          </a:p>
        </p:txBody>
      </p:sp>
    </p:spTree>
    <p:extLst>
      <p:ext uri="{BB962C8B-B14F-4D97-AF65-F5344CB8AC3E}">
        <p14:creationId xmlns:p14="http://schemas.microsoft.com/office/powerpoint/2010/main" val="333496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The State Budget Funds the 2-year operations and primary functions of state government. We Educate. Medicate. Incarcerate.</a:t>
            </a:r>
          </a:p>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5</a:t>
            </a:fld>
            <a:endParaRPr lang="en-US"/>
          </a:p>
        </p:txBody>
      </p:sp>
    </p:spTree>
    <p:extLst>
      <p:ext uri="{BB962C8B-B14F-4D97-AF65-F5344CB8AC3E}">
        <p14:creationId xmlns:p14="http://schemas.microsoft.com/office/powerpoint/2010/main" val="2373838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The State Budget Funds the 2-year operations and primary functions of state government. We Educate. Medicate. Incarcerate.</a:t>
            </a:r>
          </a:p>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6</a:t>
            </a:fld>
            <a:endParaRPr lang="en-US"/>
          </a:p>
        </p:txBody>
      </p:sp>
    </p:spTree>
    <p:extLst>
      <p:ext uri="{BB962C8B-B14F-4D97-AF65-F5344CB8AC3E}">
        <p14:creationId xmlns:p14="http://schemas.microsoft.com/office/powerpoint/2010/main" val="3617853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7</a:t>
            </a:fld>
            <a:endParaRPr lang="en-US"/>
          </a:p>
        </p:txBody>
      </p:sp>
    </p:spTree>
    <p:extLst>
      <p:ext uri="{BB962C8B-B14F-4D97-AF65-F5344CB8AC3E}">
        <p14:creationId xmlns:p14="http://schemas.microsoft.com/office/powerpoint/2010/main" val="151027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The State Budget Funds the 2-year operations and primary functions of state government. We Educate. Medicate. Incarcerate.</a:t>
            </a:r>
          </a:p>
          <a:p>
            <a:endParaRPr lang="en-US" dirty="0"/>
          </a:p>
        </p:txBody>
      </p:sp>
      <p:sp>
        <p:nvSpPr>
          <p:cNvPr id="4" name="Slide Number Placeholder 3"/>
          <p:cNvSpPr>
            <a:spLocks noGrp="1"/>
          </p:cNvSpPr>
          <p:nvPr>
            <p:ph type="sldNum" sz="quarter" idx="5"/>
          </p:nvPr>
        </p:nvSpPr>
        <p:spPr/>
        <p:txBody>
          <a:bodyPr/>
          <a:lstStyle/>
          <a:p>
            <a:fld id="{F35E5FB2-EF40-4CA9-9EF0-8EDD17D0FB6B}" type="slidenum">
              <a:rPr lang="en-US" smtClean="0"/>
              <a:t>8</a:t>
            </a:fld>
            <a:endParaRPr lang="en-US"/>
          </a:p>
        </p:txBody>
      </p:sp>
    </p:spTree>
    <p:extLst>
      <p:ext uri="{BB962C8B-B14F-4D97-AF65-F5344CB8AC3E}">
        <p14:creationId xmlns:p14="http://schemas.microsoft.com/office/powerpoint/2010/main" val="2969185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governor's budget is built. Upon a belief that a thriving economy and the future of Ohio starts with our children and making sure that all kids have a great start in life. The governor stated we must continue to take steps to help them thrive in their early years, grow, and succeed, so they can live up to their God-given potential. The governor pointed out that supports for Ohio's children until now have been scattered across departments, agencies, and offices, causing duplication and inefficiencies. For this reason, and for the first time, the governor's proposing bringing resources and services together in a new Department of Children and Youth. </a:t>
            </a:r>
          </a:p>
        </p:txBody>
      </p:sp>
      <p:sp>
        <p:nvSpPr>
          <p:cNvPr id="4" name="Slide Number Placeholder 3"/>
          <p:cNvSpPr>
            <a:spLocks noGrp="1"/>
          </p:cNvSpPr>
          <p:nvPr>
            <p:ph type="sldNum" sz="quarter" idx="5"/>
          </p:nvPr>
        </p:nvSpPr>
        <p:spPr/>
        <p:txBody>
          <a:bodyPr/>
          <a:lstStyle/>
          <a:p>
            <a:fld id="{F35E5FB2-EF40-4CA9-9EF0-8EDD17D0FB6B}" type="slidenum">
              <a:rPr lang="en-US" smtClean="0"/>
              <a:t>9</a:t>
            </a:fld>
            <a:endParaRPr lang="en-US"/>
          </a:p>
        </p:txBody>
      </p:sp>
    </p:spTree>
    <p:extLst>
      <p:ext uri="{BB962C8B-B14F-4D97-AF65-F5344CB8AC3E}">
        <p14:creationId xmlns:p14="http://schemas.microsoft.com/office/powerpoint/2010/main" val="3254678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BD6A-A183-6E80-B049-3E9E18F733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86C3B9-2758-FC7F-7870-D5DA4412B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D749CA-DF90-5B27-2E2E-0BCACC11117A}"/>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5" name="Footer Placeholder 4">
            <a:extLst>
              <a:ext uri="{FF2B5EF4-FFF2-40B4-BE49-F238E27FC236}">
                <a16:creationId xmlns:a16="http://schemas.microsoft.com/office/drawing/2014/main" id="{132E4019-E6CD-90EF-FEB5-F4523B92F2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234DCE-D717-6CB3-46AD-6CBF5700E333}"/>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208703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ED19-4803-9629-710D-AA45008DAB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0CE3F9-28AD-C6B1-E499-6490C4D427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0936F-69EB-C82B-EB01-088110AE1B13}"/>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5" name="Footer Placeholder 4">
            <a:extLst>
              <a:ext uri="{FF2B5EF4-FFF2-40B4-BE49-F238E27FC236}">
                <a16:creationId xmlns:a16="http://schemas.microsoft.com/office/drawing/2014/main" id="{8FC9779C-ABA8-50AA-CE5A-F192602E1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933B7-2183-CA11-5E54-91185C3DC657}"/>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193539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D6F316-C2CD-A3B3-06D3-281180B63C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001295-BF5F-F124-8C11-8F2259EEB6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959B54-3D6E-1FE8-68AC-E756FA089B52}"/>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5" name="Footer Placeholder 4">
            <a:extLst>
              <a:ext uri="{FF2B5EF4-FFF2-40B4-BE49-F238E27FC236}">
                <a16:creationId xmlns:a16="http://schemas.microsoft.com/office/drawing/2014/main" id="{31A4F501-6EB3-6D7E-5798-52A0E0DEE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2B6-8946-35C0-7759-7C2DFC880E02}"/>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234210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19B8B-013F-0919-81D4-21D00EF1E0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692A2D-2101-B3EA-DDCD-BEE7218E99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5705D-69C0-CBE5-9569-DC96A02EF26C}"/>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5" name="Footer Placeholder 4">
            <a:extLst>
              <a:ext uri="{FF2B5EF4-FFF2-40B4-BE49-F238E27FC236}">
                <a16:creationId xmlns:a16="http://schemas.microsoft.com/office/drawing/2014/main" id="{073DE503-735F-2501-8034-C29A91C8D2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A2A5A-A547-AE45-A709-6782BEDEBD2F}"/>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1866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2911-2956-83B1-4A9B-2B3DECCA01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C790DA-DD93-438D-94D8-3F84FD083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B9D977-473B-51FC-62C1-E8E775734255}"/>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5" name="Footer Placeholder 4">
            <a:extLst>
              <a:ext uri="{FF2B5EF4-FFF2-40B4-BE49-F238E27FC236}">
                <a16:creationId xmlns:a16="http://schemas.microsoft.com/office/drawing/2014/main" id="{5B1E2145-737C-6B1A-8FFA-9947B32D6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28B6B-97CD-7F00-D88A-9AD02CB4C868}"/>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1327332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A393-300D-D5FD-C550-C34634B7D2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EACAF7-B3EB-D41E-707D-FEFAC03758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9667FD-19B5-5937-17E1-687F589B3B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5488FF-1C3C-90EC-8BCE-C7A740470006}"/>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6" name="Footer Placeholder 5">
            <a:extLst>
              <a:ext uri="{FF2B5EF4-FFF2-40B4-BE49-F238E27FC236}">
                <a16:creationId xmlns:a16="http://schemas.microsoft.com/office/drawing/2014/main" id="{627A4330-D582-3250-31A4-B5AD881A4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1D615-3B90-C934-1F64-C47420C1F22C}"/>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182129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D238E-7975-70A8-791A-4950B85FCC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D8A95-5181-83C2-CC39-24B4AC630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6BB29-234A-B3A7-6625-EED954C2C0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A4E5D4-CDA1-EB5D-CE92-F341A667D0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B99304-9D80-547A-D76D-4F639D2D9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50D443-5FED-CCCD-7680-043562B39F32}"/>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8" name="Footer Placeholder 7">
            <a:extLst>
              <a:ext uri="{FF2B5EF4-FFF2-40B4-BE49-F238E27FC236}">
                <a16:creationId xmlns:a16="http://schemas.microsoft.com/office/drawing/2014/main" id="{1008D837-9102-ED90-269A-DDA93645C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597F9C-8840-6967-D83C-D396992AE98B}"/>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334939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A3154-5D06-8F46-4CEB-B8559DB3C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888214-FEE4-1E6D-1F77-785034C38F98}"/>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4" name="Footer Placeholder 3">
            <a:extLst>
              <a:ext uri="{FF2B5EF4-FFF2-40B4-BE49-F238E27FC236}">
                <a16:creationId xmlns:a16="http://schemas.microsoft.com/office/drawing/2014/main" id="{C9172C69-1881-26C4-FD0F-FB9DAA793E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0DAC0-C83E-CBCB-E3B9-251A66FC9EED}"/>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89390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10A530-AEFC-F4F5-A875-D8163F499E63}"/>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3" name="Footer Placeholder 2">
            <a:extLst>
              <a:ext uri="{FF2B5EF4-FFF2-40B4-BE49-F238E27FC236}">
                <a16:creationId xmlns:a16="http://schemas.microsoft.com/office/drawing/2014/main" id="{E450368D-4315-DBC1-6FFE-96475EFD58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BD4EEF-23DA-3355-1AFF-C91BD49C3785}"/>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69136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97005-391E-DB6E-DD03-AEB712B69B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2AEE76-870D-9B1A-91B1-C3201B9CD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2EECB6-9933-3FD2-6DE1-2B380992A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B3A3BA-40D5-B369-A950-7E79FF12E3CF}"/>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6" name="Footer Placeholder 5">
            <a:extLst>
              <a:ext uri="{FF2B5EF4-FFF2-40B4-BE49-F238E27FC236}">
                <a16:creationId xmlns:a16="http://schemas.microsoft.com/office/drawing/2014/main" id="{6A557A24-1F98-D547-86AA-22A73EBCD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805C3-4EEC-059E-4413-2FC7E842BC9F}"/>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3993911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EE841-8367-02D5-792E-4340BA12B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774EF5-2B61-6C3A-C6A0-D99A7C3E9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7FE313-0EE0-6087-B784-B4C3074D1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3C977-FFB1-ED6D-545A-AE05B7F12DBD}"/>
              </a:ext>
            </a:extLst>
          </p:cNvPr>
          <p:cNvSpPr>
            <a:spLocks noGrp="1"/>
          </p:cNvSpPr>
          <p:nvPr>
            <p:ph type="dt" sz="half" idx="10"/>
          </p:nvPr>
        </p:nvSpPr>
        <p:spPr/>
        <p:txBody>
          <a:bodyPr/>
          <a:lstStyle/>
          <a:p>
            <a:fld id="{E6570E35-8256-6A4A-BEF4-50E405CF069D}" type="datetimeFigureOut">
              <a:rPr lang="en-US" smtClean="0"/>
              <a:t>2/1/2023</a:t>
            </a:fld>
            <a:endParaRPr lang="en-US"/>
          </a:p>
        </p:txBody>
      </p:sp>
      <p:sp>
        <p:nvSpPr>
          <p:cNvPr id="6" name="Footer Placeholder 5">
            <a:extLst>
              <a:ext uri="{FF2B5EF4-FFF2-40B4-BE49-F238E27FC236}">
                <a16:creationId xmlns:a16="http://schemas.microsoft.com/office/drawing/2014/main" id="{E81D58D6-F9EE-8D5C-C1C0-8D7721577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9EC12-A87E-8BF9-D8D7-674227824B1F}"/>
              </a:ext>
            </a:extLst>
          </p:cNvPr>
          <p:cNvSpPr>
            <a:spLocks noGrp="1"/>
          </p:cNvSpPr>
          <p:nvPr>
            <p:ph type="sldNum" sz="quarter" idx="12"/>
          </p:nvPr>
        </p:nvSpPr>
        <p:spPr/>
        <p:txBody>
          <a:bodyPr/>
          <a:lstStyle/>
          <a:p>
            <a:fld id="{51E4A84A-0D0A-D64F-AB1D-68BA2AD839D0}" type="slidenum">
              <a:rPr lang="en-US" smtClean="0"/>
              <a:t>‹#›</a:t>
            </a:fld>
            <a:endParaRPr lang="en-US"/>
          </a:p>
        </p:txBody>
      </p:sp>
    </p:spTree>
    <p:extLst>
      <p:ext uri="{BB962C8B-B14F-4D97-AF65-F5344CB8AC3E}">
        <p14:creationId xmlns:p14="http://schemas.microsoft.com/office/powerpoint/2010/main" val="291493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19065F-CC4C-ED2C-FCDC-906C067481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4F5705-684E-7BA6-84CF-EE2204AD8A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11C4F-7818-DA9F-5DED-7520917E8E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70E35-8256-6A4A-BEF4-50E405CF069D}" type="datetimeFigureOut">
              <a:rPr lang="en-US" smtClean="0"/>
              <a:t>2/1/2023</a:t>
            </a:fld>
            <a:endParaRPr lang="en-US"/>
          </a:p>
        </p:txBody>
      </p:sp>
      <p:sp>
        <p:nvSpPr>
          <p:cNvPr id="5" name="Footer Placeholder 4">
            <a:extLst>
              <a:ext uri="{FF2B5EF4-FFF2-40B4-BE49-F238E27FC236}">
                <a16:creationId xmlns:a16="http://schemas.microsoft.com/office/drawing/2014/main" id="{5FC94E7A-4A85-F93E-F1F2-1CC2B0AAE2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94516A-3EA1-9276-7600-DA29285A4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4A84A-0D0A-D64F-AB1D-68BA2AD839D0}" type="slidenum">
              <a:rPr lang="en-US" smtClean="0"/>
              <a:t>‹#›</a:t>
            </a:fld>
            <a:endParaRPr lang="en-US"/>
          </a:p>
        </p:txBody>
      </p:sp>
    </p:spTree>
    <p:extLst>
      <p:ext uri="{BB962C8B-B14F-4D97-AF65-F5344CB8AC3E}">
        <p14:creationId xmlns:p14="http://schemas.microsoft.com/office/powerpoint/2010/main" val="27069273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1"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11"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14"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17"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21"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27"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legislature.ohio.gov/legislation/legislation-summary?id=GA135-SB-29"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oesca.org/vnews/display.v/SEC/ADVOCATE%7CState%20Operating%20Budge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62A299-89D3-DE43-AC4A-92AEC06E0948}"/>
              </a:ext>
            </a:extLst>
          </p:cNvPr>
          <p:cNvSpPr>
            <a:spLocks noGrp="1"/>
          </p:cNvSpPr>
          <p:nvPr>
            <p:ph type="ctrTitle"/>
          </p:nvPr>
        </p:nvSpPr>
        <p:spPr>
          <a:xfrm>
            <a:off x="525780" y="650371"/>
            <a:ext cx="5566410" cy="3066309"/>
          </a:xfrm>
        </p:spPr>
        <p:txBody>
          <a:bodyPr anchor="b">
            <a:normAutofit fontScale="90000"/>
          </a:bodyPr>
          <a:lstStyle/>
          <a:p>
            <a:pPr algn="l"/>
            <a:r>
              <a:rPr lang="en-US" sz="5200" b="1" dirty="0">
                <a:solidFill>
                  <a:srgbClr val="FFFFFF"/>
                </a:solidFill>
              </a:rPr>
              <a:t>Legislative Update:</a:t>
            </a:r>
            <a:br>
              <a:rPr lang="en-US" sz="5200" b="1" dirty="0">
                <a:solidFill>
                  <a:srgbClr val="FFFFFF"/>
                </a:solidFill>
              </a:rPr>
            </a:br>
            <a:r>
              <a:rPr lang="en-US" sz="4000" b="1" i="1" dirty="0">
                <a:solidFill>
                  <a:srgbClr val="FFFFFF"/>
                </a:solidFill>
              </a:rPr>
              <a:t>Executive Budget Introduction</a:t>
            </a:r>
            <a:br>
              <a:rPr lang="en-US" sz="4800" b="1" dirty="0">
                <a:solidFill>
                  <a:srgbClr val="FFFFFF"/>
                </a:solidFill>
              </a:rPr>
            </a:br>
            <a:br>
              <a:rPr lang="en-US" sz="4000" b="1" dirty="0">
                <a:solidFill>
                  <a:srgbClr val="FFFFFF"/>
                </a:solidFill>
              </a:rPr>
            </a:br>
            <a:r>
              <a:rPr lang="en-US" sz="4200" b="1" dirty="0">
                <a:solidFill>
                  <a:srgbClr val="FFFFFF"/>
                </a:solidFill>
              </a:rPr>
              <a:t>The 135</a:t>
            </a:r>
            <a:r>
              <a:rPr lang="en-US" sz="4200" b="1" baseline="30000" dirty="0">
                <a:solidFill>
                  <a:srgbClr val="FFFFFF"/>
                </a:solidFill>
              </a:rPr>
              <a:t>th</a:t>
            </a:r>
            <a:r>
              <a:rPr lang="en-US" sz="4200" b="1" dirty="0">
                <a:solidFill>
                  <a:srgbClr val="FFFFFF"/>
                </a:solidFill>
              </a:rPr>
              <a:t> General Assembly</a:t>
            </a:r>
            <a:endParaRPr lang="en-US" sz="4200" i="1" dirty="0">
              <a:solidFill>
                <a:srgbClr val="FFFFFF"/>
              </a:solidFill>
            </a:endParaRPr>
          </a:p>
        </p:txBody>
      </p:sp>
      <p:sp>
        <p:nvSpPr>
          <p:cNvPr id="18" name="Rectangle 17">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A5FC1B9-5EA8-6549-AC48-F7BA672B3397}"/>
              </a:ext>
            </a:extLst>
          </p:cNvPr>
          <p:cNvSpPr>
            <a:spLocks noGrp="1"/>
          </p:cNvSpPr>
          <p:nvPr>
            <p:ph type="subTitle" idx="1"/>
          </p:nvPr>
        </p:nvSpPr>
        <p:spPr>
          <a:xfrm>
            <a:off x="1127208" y="4503421"/>
            <a:ext cx="4393278" cy="1906908"/>
          </a:xfrm>
        </p:spPr>
        <p:txBody>
          <a:bodyPr anchor="t">
            <a:normAutofit/>
          </a:bodyPr>
          <a:lstStyle/>
          <a:p>
            <a:pPr algn="l"/>
            <a:endParaRPr lang="en-US" sz="3200" b="1" i="1" dirty="0">
              <a:solidFill>
                <a:srgbClr val="FFFFFF"/>
              </a:solidFill>
            </a:endParaRPr>
          </a:p>
          <a:p>
            <a:pPr algn="l"/>
            <a:endParaRPr lang="en-US" sz="3200" b="1" i="1" dirty="0">
              <a:solidFill>
                <a:srgbClr val="FFFFFF"/>
              </a:solidFill>
            </a:endParaRPr>
          </a:p>
          <a:p>
            <a:pPr algn="l"/>
            <a:r>
              <a:rPr lang="en-US" sz="3200" i="1" dirty="0">
                <a:solidFill>
                  <a:srgbClr val="FFFFFF"/>
                </a:solidFill>
              </a:rPr>
              <a:t>February 2, 2023</a:t>
            </a:r>
            <a:endParaRPr lang="en-US" sz="2800" i="1" dirty="0">
              <a:solidFill>
                <a:srgbClr val="FFFFFF"/>
              </a:solidFill>
            </a:endParaRPr>
          </a:p>
        </p:txBody>
      </p:sp>
      <p:sp>
        <p:nvSpPr>
          <p:cNvPr id="20" name="Oval 19">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F8E6E986-C047-62A3-212C-F7439BDB19BB}"/>
              </a:ext>
            </a:extLst>
          </p:cNvPr>
          <p:cNvPicPr>
            <a:picLocks noChangeAspect="1"/>
          </p:cNvPicPr>
          <p:nvPr/>
        </p:nvPicPr>
        <p:blipFill>
          <a:blip r:embed="rId3"/>
          <a:stretch>
            <a:fillRect/>
          </a:stretch>
        </p:blipFill>
        <p:spPr>
          <a:xfrm>
            <a:off x="6920559" y="2721411"/>
            <a:ext cx="3737164" cy="1429465"/>
          </a:xfrm>
          <a:prstGeom prst="rect">
            <a:avLst/>
          </a:prstGeom>
        </p:spPr>
      </p:pic>
    </p:spTree>
    <p:extLst>
      <p:ext uri="{BB962C8B-B14F-4D97-AF65-F5344CB8AC3E}">
        <p14:creationId xmlns:p14="http://schemas.microsoft.com/office/powerpoint/2010/main" val="3362556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pPr marL="0" marR="0" indent="0">
              <a:spcBef>
                <a:spcPts val="0"/>
              </a:spcBef>
              <a:spcAft>
                <a:spcPts val="0"/>
              </a:spcAft>
              <a:buNone/>
            </a:pPr>
            <a:r>
              <a:rPr lang="en-US" b="1" dirty="0">
                <a:solidFill>
                  <a:srgbClr val="0A0A0A"/>
                </a:solidFill>
                <a:ea typeface="Calibri" panose="020F0502020204030204" pitchFamily="34" charset="0"/>
              </a:rPr>
              <a:t>INVESTING IN OHIOANS:</a:t>
            </a:r>
          </a:p>
          <a:p>
            <a:pPr>
              <a:spcBef>
                <a:spcPts val="1500"/>
              </a:spcBef>
              <a:spcAft>
                <a:spcPts val="1500"/>
              </a:spcAft>
            </a:pPr>
            <a:r>
              <a:rPr lang="en-US" sz="2400" dirty="0">
                <a:solidFill>
                  <a:srgbClr val="333333"/>
                </a:solidFill>
              </a:rPr>
              <a:t>Children</a:t>
            </a:r>
          </a:p>
          <a:p>
            <a:pPr>
              <a:spcBef>
                <a:spcPts val="1500"/>
              </a:spcBef>
              <a:spcAft>
                <a:spcPts val="1500"/>
              </a:spcAft>
            </a:pPr>
            <a:r>
              <a:rPr lang="en-US" sz="2400" dirty="0">
                <a:solidFill>
                  <a:srgbClr val="333333"/>
                </a:solidFill>
              </a:rPr>
              <a:t>Higher Education</a:t>
            </a:r>
            <a:endParaRPr lang="en-US" sz="1800" dirty="0"/>
          </a:p>
          <a:p>
            <a:pPr>
              <a:spcBef>
                <a:spcPts val="1500"/>
              </a:spcBef>
              <a:spcAft>
                <a:spcPts val="1500"/>
              </a:spcAft>
            </a:pPr>
            <a:r>
              <a:rPr lang="en-US" sz="2400" dirty="0">
                <a:solidFill>
                  <a:srgbClr val="333333"/>
                </a:solidFill>
              </a:rPr>
              <a:t>Workforce Development </a:t>
            </a:r>
          </a:p>
          <a:p>
            <a:pPr>
              <a:spcBef>
                <a:spcPts val="1500"/>
              </a:spcBef>
              <a:spcAft>
                <a:spcPts val="1500"/>
              </a:spcAft>
            </a:pPr>
            <a:r>
              <a:rPr lang="en-US" sz="2400" dirty="0">
                <a:solidFill>
                  <a:srgbClr val="333333"/>
                </a:solidFill>
              </a:rPr>
              <a:t>Mental Health</a:t>
            </a:r>
          </a:p>
          <a:p>
            <a:pPr>
              <a:spcBef>
                <a:spcPts val="1500"/>
              </a:spcBef>
              <a:spcAft>
                <a:spcPts val="1500"/>
              </a:spcAft>
            </a:pPr>
            <a:r>
              <a:rPr lang="en-US" sz="2400" dirty="0">
                <a:solidFill>
                  <a:srgbClr val="333333"/>
                </a:solidFill>
              </a:rPr>
              <a:t>Clean Water</a:t>
            </a:r>
          </a:p>
          <a:p>
            <a:pPr>
              <a:spcBef>
                <a:spcPts val="1500"/>
              </a:spcBef>
              <a:spcAft>
                <a:spcPts val="1500"/>
              </a:spcAft>
            </a:pPr>
            <a:r>
              <a:rPr lang="en-US" sz="2400" dirty="0">
                <a:solidFill>
                  <a:srgbClr val="333333"/>
                </a:solidFill>
              </a:rPr>
              <a:t>Economic Development</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Executive Budget Priorities</a:t>
            </a:r>
          </a:p>
        </p:txBody>
      </p:sp>
    </p:spTree>
    <p:extLst>
      <p:ext uri="{BB962C8B-B14F-4D97-AF65-F5344CB8AC3E}">
        <p14:creationId xmlns:p14="http://schemas.microsoft.com/office/powerpoint/2010/main" val="256937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649480"/>
            <a:ext cx="7199465" cy="5546047"/>
          </a:xfrm>
        </p:spPr>
        <p:txBody>
          <a:bodyPr anchor="ctr">
            <a:noAutofit/>
          </a:bodyPr>
          <a:lstStyle/>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All Funds Budget </a:t>
            </a:r>
            <a:r>
              <a:rPr lang="en-US" sz="1800" dirty="0">
                <a:effectLst/>
                <a:latin typeface="Calibri" panose="020F0502020204030204" pitchFamily="34" charset="0"/>
                <a:ea typeface="Calibri" panose="020F0502020204030204" pitchFamily="34" charset="0"/>
                <a:cs typeface="Times New Roman" panose="02020603050405020304" pitchFamily="18" charset="0"/>
              </a:rPr>
              <a:t>(inclusive of federal dollars)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FY24: $103.3 billion</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FY 25: $99.8 billion (decrease due to ending of federal funding)</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Medicaid is the largest receiver of dollars in All Funds with 42% of funding, followed by General Government with 17.5%, and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Primary and Secondary Education with 14.1%</a:t>
            </a:r>
          </a:p>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 GRF Budget </a:t>
            </a:r>
            <a:r>
              <a:rPr lang="en-US" sz="1800" dirty="0">
                <a:effectLst/>
                <a:latin typeface="Calibri" panose="020F0502020204030204" pitchFamily="34" charset="0"/>
                <a:ea typeface="Calibri" panose="020F0502020204030204" pitchFamily="34" charset="0"/>
                <a:cs typeface="Times New Roman" panose="02020603050405020304" pitchFamily="18" charset="0"/>
              </a:rPr>
              <a:t>(inclusive of Medicaid reimbursements)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FY24: $42.3 billion</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FY25: $44.6 billion</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Medicaid, once again, is largest receiver of dollars in Total GRF with 50.9% of funding, followed by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Primary and Secondary Education with 20.9%</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Justice and Public Protection at 7.5%</a:t>
            </a:r>
          </a:p>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State-only GRF Budget</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FY24: $28.1 billion</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FY25: $29.4 billion</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Primary and Secondary Education is the largest receiver of dollars in State-only GRF with 31.6% of funding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followed by Medicaid at 25.8%, and Justice and Public Protection at 11.4% of funding</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Size and Scope of the State Budget: </a:t>
            </a:r>
            <a:r>
              <a:rPr lang="en-US" sz="3600" i="1" dirty="0">
                <a:solidFill>
                  <a:srgbClr val="FFFFFF"/>
                </a:solidFill>
              </a:rPr>
              <a:t>Dividing Up the Pie</a:t>
            </a:r>
          </a:p>
        </p:txBody>
      </p:sp>
    </p:spTree>
    <p:extLst>
      <p:ext uri="{BB962C8B-B14F-4D97-AF65-F5344CB8AC3E}">
        <p14:creationId xmlns:p14="http://schemas.microsoft.com/office/powerpoint/2010/main" val="467690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649480"/>
            <a:ext cx="7199465" cy="5546047"/>
          </a:xfrm>
        </p:spPr>
        <p:txBody>
          <a:bodyPr anchor="ctr">
            <a:noAutofit/>
          </a:bodyPr>
          <a:lstStyle/>
          <a:p>
            <a:pPr marL="0" marR="0" indent="0">
              <a:lnSpc>
                <a:spcPct val="107000"/>
              </a:lnSpc>
              <a:spcBef>
                <a:spcPts val="0"/>
              </a:spcBef>
              <a:spcAft>
                <a:spcPts val="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State Revenue Forecast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OBM predicts moderate growth in tax revenue over next biennium</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2% growth in FY24 and 5% growth in FY25</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Revenue for the GRF to come from 3 main taxes:  Sales and Use tax, Personal Income Tax, and Other Taxes</a:t>
            </a:r>
          </a:p>
          <a:p>
            <a:pPr marL="742950" marR="0" lvl="1" indent="-285750">
              <a:lnSpc>
                <a:spcPct val="107000"/>
              </a:lnSpc>
              <a:spcBef>
                <a:spcPts val="0"/>
              </a:spcBef>
              <a:spcAft>
                <a:spcPts val="0"/>
              </a:spcAft>
              <a:buFont typeface="Courier New" panose="02070309020205020404" pitchFamily="49" charset="0"/>
              <a:buChar char="o"/>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Size and Scope of the State Budget: </a:t>
            </a:r>
            <a:r>
              <a:rPr lang="en-US" sz="3600" i="1" dirty="0">
                <a:solidFill>
                  <a:srgbClr val="FFFFFF"/>
                </a:solidFill>
              </a:rPr>
              <a:t>Dividing Up the Pie</a:t>
            </a:r>
          </a:p>
        </p:txBody>
      </p:sp>
    </p:spTree>
    <p:extLst>
      <p:ext uri="{BB962C8B-B14F-4D97-AF65-F5344CB8AC3E}">
        <p14:creationId xmlns:p14="http://schemas.microsoft.com/office/powerpoint/2010/main" val="895369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649480"/>
            <a:ext cx="7199465" cy="5546047"/>
          </a:xfrm>
        </p:spPr>
        <p:txBody>
          <a:bodyPr anchor="ctr">
            <a:noAutofit/>
          </a:bodyPr>
          <a:lstStyle/>
          <a:p>
            <a:pPr marL="0" marR="0" indent="0">
              <a:lnSpc>
                <a:spcPct val="107000"/>
              </a:lnSpc>
              <a:spcBef>
                <a:spcPts val="0"/>
              </a:spcBef>
              <a:spcAft>
                <a:spcPts val="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Ohio Department of Education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For overall funding – largest expenditures include:</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Fair School Funding Plan continuation</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Per pupil increases for high quality charter and community schools up to $3,000/pupil</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Expansion of Ed Choice Scholarships up to 400% of FPL</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Placement of School Resource Officers in every school ($388,103,370 over biennium)</a:t>
            </a:r>
          </a:p>
          <a:p>
            <a:pPr marL="1143000" marR="0" lvl="2" indent="-228600">
              <a:lnSpc>
                <a:spcPct val="107000"/>
              </a:lnSpc>
              <a:spcBef>
                <a:spcPts val="0"/>
              </a:spcBef>
              <a:spcAft>
                <a:spcPts val="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For all four categories, the state will expend $11 billion in FY24 and $11.2 billion in FY 25 in state dollars</a:t>
            </a:r>
          </a:p>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State will invest $174.1 million to improve literacy</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will provide evidence-based, best practice curriculum in literacy learning (phonics)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ODE will create professional development for teachers in evidence-based literacy programs (phonics)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ODE will support and provide more than 100 literacy coaches to schools with the lowest literacy proficiency levels</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K-12 Education</a:t>
            </a:r>
            <a:endParaRPr lang="en-US" sz="3600" i="1" dirty="0">
              <a:solidFill>
                <a:srgbClr val="FFFFFF"/>
              </a:solidFill>
            </a:endParaRPr>
          </a:p>
        </p:txBody>
      </p:sp>
    </p:spTree>
    <p:extLst>
      <p:ext uri="{BB962C8B-B14F-4D97-AF65-F5344CB8AC3E}">
        <p14:creationId xmlns:p14="http://schemas.microsoft.com/office/powerpoint/2010/main" val="174791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High Dosage Tutoring and College Credit Plus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to invest an additional $15 million to continue tutoring programs within colleges, universities, and ESCs.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to invest an additional $15 million into CCP Programs and trainings for educators</a:t>
            </a:r>
          </a:p>
          <a:p>
            <a:pPr marL="342900" marR="0" lvl="0" indent="-342900">
              <a:lnSpc>
                <a:spcPct val="107000"/>
              </a:lnSpc>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Emphasis on Career Tech and Industry Recognized Credentialling Programs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will invest $100 million to launch new career tech and IRC programs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$52 million will be used to incentivize students into work-based learning, industry recognized credential programs, increase career exploration and awareness, and incentives for high performing Business Advisory Councils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Creates a career navigator pilot program to work with certain workforce boards to provide post-graduation services to high school students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Part of this allocation will also double the investments into agricultural education</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K-12 Education</a:t>
            </a:r>
            <a:endParaRPr lang="en-US" sz="3600" i="1" dirty="0">
              <a:solidFill>
                <a:srgbClr val="FFFFFF"/>
              </a:solidFill>
            </a:endParaRPr>
          </a:p>
        </p:txBody>
      </p:sp>
    </p:spTree>
    <p:extLst>
      <p:ext uri="{BB962C8B-B14F-4D97-AF65-F5344CB8AC3E}">
        <p14:creationId xmlns:p14="http://schemas.microsoft.com/office/powerpoint/2010/main" val="605215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marL="0" marR="0" indent="0">
              <a:lnSpc>
                <a:spcPct val="107000"/>
              </a:lnSpc>
              <a:spcBef>
                <a:spcPts val="0"/>
              </a:spcBef>
              <a:spcAft>
                <a:spcPts val="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Early Childhood Education/Children and Youth Department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Budget creates the new Ohio Department of Children and Youth</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Allocation of $46.1 million in both years of the biennium to provide low-income children with high quality early learning opportunities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Allocates $119.4 million over the biennium for Help Me Grow</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An additional $16 million over the biennium for the Imagination Library</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Eligibility expansion for childcare from 142% to 160% of the FPL</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Early Childhood</a:t>
            </a:r>
            <a:endParaRPr lang="en-US" sz="3600" i="1" dirty="0">
              <a:solidFill>
                <a:srgbClr val="FFFFFF"/>
              </a:solidFill>
            </a:endParaRPr>
          </a:p>
        </p:txBody>
      </p:sp>
    </p:spTree>
    <p:extLst>
      <p:ext uri="{BB962C8B-B14F-4D97-AF65-F5344CB8AC3E}">
        <p14:creationId xmlns:p14="http://schemas.microsoft.com/office/powerpoint/2010/main" val="316358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marL="342900" marR="0" lvl="0" indent="-342900">
              <a:lnSpc>
                <a:spcPct val="107000"/>
              </a:lnSpc>
              <a:spcBef>
                <a:spcPts val="0"/>
              </a:spcBef>
              <a:spcAft>
                <a:spcPts val="0"/>
              </a:spcAft>
              <a:buFont typeface="Symbol" panose="05050102010706020507" pitchFamily="18"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Other young child initiatives include:</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$28.1 million over the biennium for pre-school special education</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$30 million in adoption grants versus a tax credit (HB 45 from 134</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000" dirty="0">
                <a:effectLst/>
                <a:latin typeface="Calibri" panose="020F0502020204030204" pitchFamily="34" charset="0"/>
                <a:ea typeface="Calibri" panose="020F0502020204030204" pitchFamily="34" charset="0"/>
                <a:cs typeface="Times New Roman" panose="02020603050405020304" pitchFamily="18" charset="0"/>
              </a:rPr>
              <a:t> GA)</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$14 million over biennium for multi-system youth</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$17 million over biennium for safe and stable housing for new and expecting mothers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$2.75 million per year for the Ohio Fatherhood Commission</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Early Childhood</a:t>
            </a:r>
            <a:endParaRPr lang="en-US" sz="3600" i="1" dirty="0">
              <a:solidFill>
                <a:srgbClr val="FFFFFF"/>
              </a:solidFill>
            </a:endParaRPr>
          </a:p>
        </p:txBody>
      </p:sp>
    </p:spTree>
    <p:extLst>
      <p:ext uri="{BB962C8B-B14F-4D97-AF65-F5344CB8AC3E}">
        <p14:creationId xmlns:p14="http://schemas.microsoft.com/office/powerpoint/2010/main" val="863797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marL="0" marR="0" indent="0">
              <a:lnSpc>
                <a:spcPct val="107000"/>
              </a:lnSpc>
              <a:spcBef>
                <a:spcPts val="0"/>
              </a:spcBef>
              <a:spcAft>
                <a:spcPts val="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Higher Education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 million per fiscal year in expansion of OCOG monies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Expansion of those eligible to qualify for OCOG</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Ohio College Access Grants for 2-year institutions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$40.8 million over the biennium for these grants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Governor’s Merit Scholarship</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Up to $5,000 renewable over 4 years for top 5% of high school graduates who attend Ohio higher education institutions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Allocation is $52.2 million over the biennium for these scholarship</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Higher Education</a:t>
            </a:r>
            <a:endParaRPr lang="en-US" sz="3600" i="1" dirty="0">
              <a:solidFill>
                <a:srgbClr val="FFFFFF"/>
              </a:solidFill>
            </a:endParaRPr>
          </a:p>
        </p:txBody>
      </p:sp>
    </p:spTree>
    <p:extLst>
      <p:ext uri="{BB962C8B-B14F-4D97-AF65-F5344CB8AC3E}">
        <p14:creationId xmlns:p14="http://schemas.microsoft.com/office/powerpoint/2010/main" val="238162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marL="0" marR="0" indent="0">
              <a:lnSpc>
                <a:spcPct val="107000"/>
              </a:lnSpc>
              <a:spcBef>
                <a:spcPts val="0"/>
              </a:spcBef>
              <a:spcAft>
                <a:spcPts val="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Taxes and Tax Credits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Eliminates sales tax on critical infant supplies (strollers, cribs, diapers, wipes,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etc</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Creates a $2,500 per child tax deduction for parents/guardians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Single Family Housing Development Tax Credit</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 of $50 million in annual credits provided over 4 years would be reserved for developers to create single family housing</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Credit recipients would be able to take their credits over 10 years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Low Income Multi-Family Housing Tax Credit</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Ohio Housing Finance Agency reserves $100 million per year for qualifying projects in this area over a total of 4 years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Tax payers receiving a tax credit allocation would claim 10% of their full credit annually over 10 years in an effort to increase supply of safe and affordable low-income housing</a:t>
            </a:r>
          </a:p>
          <a:p>
            <a:pPr marL="0"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Taxes &amp; Tax-related Provisions</a:t>
            </a:r>
            <a:endParaRPr lang="en-US" sz="3600" i="1" dirty="0">
              <a:solidFill>
                <a:srgbClr val="FFFFFF"/>
              </a:solidFill>
            </a:endParaRPr>
          </a:p>
        </p:txBody>
      </p:sp>
    </p:spTree>
    <p:extLst>
      <p:ext uri="{BB962C8B-B14F-4D97-AF65-F5344CB8AC3E}">
        <p14:creationId xmlns:p14="http://schemas.microsoft.com/office/powerpoint/2010/main" val="1008246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marL="342900" marR="0" lvl="0" indent="-342900">
              <a:lnSpc>
                <a:spcPct val="107000"/>
              </a:lnSpc>
              <a:spcBef>
                <a:spcPts val="0"/>
              </a:spcBef>
              <a:spcAft>
                <a:spcPts val="0"/>
              </a:spcAft>
              <a:buFont typeface="Symbol" panose="05050102010706020507" pitchFamily="18"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All Ohio Future Fund</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$2.5 billion in one-time dollars to create shovel ready sites in all 88 counties</a:t>
            </a:r>
          </a:p>
          <a:p>
            <a:pPr marL="342900" marR="0" lvl="0" indent="-342900">
              <a:lnSpc>
                <a:spcPct val="107000"/>
              </a:lnSpc>
              <a:spcBef>
                <a:spcPts val="0"/>
              </a:spcBef>
              <a:spcAft>
                <a:spcPts val="0"/>
              </a:spcAft>
              <a:buFont typeface="Symbol" panose="05050102010706020507" pitchFamily="18"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Innovation Hubs</a:t>
            </a:r>
          </a:p>
          <a:p>
            <a:pPr lvl="1">
              <a:lnSpc>
                <a:spcPct val="107000"/>
              </a:lnSpc>
              <a:spcBef>
                <a:spcPts val="0"/>
              </a:spcBef>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$150 million in FY24 for Innovation Hubs in places like Dayton, Akron, Toledo, Youngstown,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etc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Economic Development &amp; Related Provisions</a:t>
            </a:r>
            <a:endParaRPr lang="en-US" sz="3600" i="1" dirty="0">
              <a:solidFill>
                <a:srgbClr val="FFFFFF"/>
              </a:solidFill>
            </a:endParaRPr>
          </a:p>
        </p:txBody>
      </p:sp>
    </p:spTree>
    <p:extLst>
      <p:ext uri="{BB962C8B-B14F-4D97-AF65-F5344CB8AC3E}">
        <p14:creationId xmlns:p14="http://schemas.microsoft.com/office/powerpoint/2010/main" val="301451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135</a:t>
            </a:r>
            <a:r>
              <a:rPr lang="en-US" sz="4000" baseline="30000" dirty="0">
                <a:solidFill>
                  <a:srgbClr val="FFFFFF"/>
                </a:solidFill>
              </a:rPr>
              <a:t>th</a:t>
            </a:r>
            <a:r>
              <a:rPr lang="en-US" sz="4000" dirty="0">
                <a:solidFill>
                  <a:srgbClr val="FFFFFF"/>
                </a:solidFill>
              </a:rPr>
              <a:t> General Assembly</a:t>
            </a:r>
          </a:p>
        </p:txBody>
      </p:sp>
      <p:pic>
        <p:nvPicPr>
          <p:cNvPr id="7" name="Picture 6">
            <a:extLst>
              <a:ext uri="{FF2B5EF4-FFF2-40B4-BE49-F238E27FC236}">
                <a16:creationId xmlns:a16="http://schemas.microsoft.com/office/drawing/2014/main" id="{7310AEEB-06AE-924E-3469-D6EACD56C789}"/>
              </a:ext>
            </a:extLst>
          </p:cNvPr>
          <p:cNvPicPr>
            <a:picLocks noChangeAspect="1"/>
          </p:cNvPicPr>
          <p:nvPr/>
        </p:nvPicPr>
        <p:blipFill>
          <a:blip r:embed="rId3"/>
          <a:stretch>
            <a:fillRect/>
          </a:stretch>
        </p:blipFill>
        <p:spPr>
          <a:xfrm>
            <a:off x="4037834" y="1086869"/>
            <a:ext cx="8151118" cy="1565321"/>
          </a:xfrm>
          <a:prstGeom prst="rect">
            <a:avLst/>
          </a:prstGeom>
        </p:spPr>
      </p:pic>
      <p:sp>
        <p:nvSpPr>
          <p:cNvPr id="8" name="TextBox 7">
            <a:extLst>
              <a:ext uri="{FF2B5EF4-FFF2-40B4-BE49-F238E27FC236}">
                <a16:creationId xmlns:a16="http://schemas.microsoft.com/office/drawing/2014/main" id="{4128D8E3-AB98-63EB-97B3-FE51BB6F144D}"/>
              </a:ext>
            </a:extLst>
          </p:cNvPr>
          <p:cNvSpPr txBox="1"/>
          <p:nvPr/>
        </p:nvSpPr>
        <p:spPr>
          <a:xfrm>
            <a:off x="4173385" y="3097530"/>
            <a:ext cx="7858824"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t>Ohio has a 2-year legislative session</a:t>
            </a:r>
          </a:p>
          <a:p>
            <a:pPr marL="342900" indent="-342900">
              <a:buFont typeface="Arial" panose="020B0604020202020204" pitchFamily="34" charset="0"/>
              <a:buChar char="•"/>
            </a:pPr>
            <a:r>
              <a:rPr lang="en-US" sz="2400" dirty="0"/>
              <a:t>The state fiscal year runs from July 1 to June 30 of the following year</a:t>
            </a:r>
          </a:p>
          <a:p>
            <a:pPr marL="342900" indent="-342900">
              <a:buFont typeface="Arial" panose="020B0604020202020204" pitchFamily="34" charset="0"/>
              <a:buChar char="•"/>
            </a:pPr>
            <a:r>
              <a:rPr lang="en-US" sz="2400" dirty="0"/>
              <a:t>The state operating budget is passed in even-numbered years</a:t>
            </a:r>
          </a:p>
          <a:p>
            <a:pPr marL="342900" indent="-342900">
              <a:buFont typeface="Arial" panose="020B0604020202020204" pitchFamily="34" charset="0"/>
              <a:buChar char="•"/>
            </a:pPr>
            <a:r>
              <a:rPr lang="en-US" sz="2400" dirty="0"/>
              <a:t>The state capital budget is passed on off-setting, odd-numbered years</a:t>
            </a:r>
          </a:p>
          <a:p>
            <a:pPr marL="342900" indent="-342900">
              <a:buFont typeface="Arial" panose="020B0604020202020204" pitchFamily="34" charset="0"/>
              <a:buChar char="•"/>
            </a:pPr>
            <a:r>
              <a:rPr lang="en-US" sz="2400" dirty="0"/>
              <a:t>Ohio has a balanced budget requirement</a:t>
            </a:r>
          </a:p>
        </p:txBody>
      </p:sp>
    </p:spTree>
    <p:extLst>
      <p:ext uri="{BB962C8B-B14F-4D97-AF65-F5344CB8AC3E}">
        <p14:creationId xmlns:p14="http://schemas.microsoft.com/office/powerpoint/2010/main" val="2681897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367695" y="511388"/>
            <a:ext cx="7199465" cy="6118012"/>
          </a:xfrm>
        </p:spPr>
        <p:txBody>
          <a:bodyPr anchor="ctr">
            <a:noAutofit/>
          </a:bodyPr>
          <a:lstStyle/>
          <a:p>
            <a:pPr>
              <a:lnSpc>
                <a:spcPct val="100000"/>
              </a:lnSpc>
              <a:spcBef>
                <a:spcPts val="600"/>
              </a:spcBef>
            </a:pPr>
            <a:r>
              <a:rPr lang="en-US" sz="2200" dirty="0">
                <a:effectLst/>
                <a:latin typeface="Calibri" panose="020F0502020204030204" pitchFamily="34" charset="0"/>
                <a:ea typeface="Calibri" panose="020F0502020204030204" pitchFamily="34" charset="0"/>
                <a:cs typeface="Calibri" panose="020F0502020204030204" pitchFamily="34" charset="0"/>
              </a:rPr>
              <a:t>ESC funding in Gov budget up 16.6667 percent per year aligned with 6-year phase-in.</a:t>
            </a:r>
          </a:p>
          <a:p>
            <a:pPr marL="0" indent="0">
              <a:lnSpc>
                <a:spcPct val="100000"/>
              </a:lnSpc>
              <a:spcBef>
                <a:spcPts val="600"/>
              </a:spcBef>
              <a:buNone/>
            </a:pP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pPr>
            <a:r>
              <a:rPr lang="en-US" sz="2200" dirty="0">
                <a:effectLst/>
                <a:latin typeface="Calibri" panose="020F0502020204030204" pitchFamily="34" charset="0"/>
                <a:ea typeface="Calibri" panose="020F0502020204030204" pitchFamily="34" charset="0"/>
                <a:cs typeface="Calibri" panose="020F0502020204030204" pitchFamily="34" charset="0"/>
              </a:rPr>
              <a:t>ESC gifted units funded at $5.4 million per year up from $3.8 million fully funding existing units</a:t>
            </a:r>
          </a:p>
          <a:p>
            <a:pPr marL="0" indent="0">
              <a:lnSpc>
                <a:spcPct val="100000"/>
              </a:lnSpc>
              <a:spcBef>
                <a:spcPts val="600"/>
              </a:spcBef>
              <a:buNone/>
            </a:pPr>
            <a:endParaRPr lang="en-US" sz="2200" dirty="0">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pPr>
            <a:r>
              <a:rPr lang="en-US" sz="2200" dirty="0">
                <a:effectLst/>
                <a:latin typeface="Calibri" panose="020F0502020204030204" pitchFamily="34" charset="0"/>
                <a:ea typeface="Calibri" panose="020F0502020204030204" pitchFamily="34" charset="0"/>
                <a:cs typeface="Calibri" panose="020F0502020204030204" pitchFamily="34" charset="0"/>
              </a:rPr>
              <a:t>ODE to use ESCs for PD in literacy initiative and hiring of 100 literacy coaches.</a:t>
            </a:r>
          </a:p>
          <a:p>
            <a:pPr marL="0" indent="0">
              <a:lnSpc>
                <a:spcPct val="100000"/>
              </a:lnSpc>
              <a:spcBef>
                <a:spcPts val="600"/>
              </a:spcBef>
              <a:buNone/>
            </a:pP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pPr>
            <a:r>
              <a:rPr lang="en-US" sz="2200" dirty="0">
                <a:effectLst/>
                <a:latin typeface="Calibri" panose="020F0502020204030204" pitchFamily="34" charset="0"/>
                <a:ea typeface="Calibri" panose="020F0502020204030204" pitchFamily="34" charset="0"/>
                <a:cs typeface="Calibri" panose="020F0502020204030204" pitchFamily="34" charset="0"/>
              </a:rPr>
              <a:t>New ECE slots will be available to ESCs with existing need and those wanting to add preschools </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does this mean for ESCs?</a:t>
            </a:r>
            <a:endParaRPr lang="en-US" sz="3600" i="1" dirty="0">
              <a:solidFill>
                <a:srgbClr val="FFFFFF"/>
              </a:solidFill>
            </a:endParaRPr>
          </a:p>
        </p:txBody>
      </p:sp>
    </p:spTree>
    <p:extLst>
      <p:ext uri="{BB962C8B-B14F-4D97-AF65-F5344CB8AC3E}">
        <p14:creationId xmlns:p14="http://schemas.microsoft.com/office/powerpoint/2010/main" val="630454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Next? Budget Timeline</a:t>
            </a:r>
          </a:p>
        </p:txBody>
      </p:sp>
      <p:pic>
        <p:nvPicPr>
          <p:cNvPr id="7" name="Picture 6">
            <a:extLst>
              <a:ext uri="{FF2B5EF4-FFF2-40B4-BE49-F238E27FC236}">
                <a16:creationId xmlns:a16="http://schemas.microsoft.com/office/drawing/2014/main" id="{169E5C94-F3A9-00C3-0211-14F483ECB923}"/>
              </a:ext>
            </a:extLst>
          </p:cNvPr>
          <p:cNvPicPr>
            <a:picLocks noChangeAspect="1"/>
          </p:cNvPicPr>
          <p:nvPr/>
        </p:nvPicPr>
        <p:blipFill>
          <a:blip r:embed="rId3"/>
          <a:stretch>
            <a:fillRect/>
          </a:stretch>
        </p:blipFill>
        <p:spPr>
          <a:xfrm>
            <a:off x="4152755" y="1002489"/>
            <a:ext cx="7923487" cy="5020151"/>
          </a:xfrm>
          <a:prstGeom prst="rect">
            <a:avLst/>
          </a:prstGeom>
        </p:spPr>
      </p:pic>
    </p:spTree>
    <p:extLst>
      <p:ext uri="{BB962C8B-B14F-4D97-AF65-F5344CB8AC3E}">
        <p14:creationId xmlns:p14="http://schemas.microsoft.com/office/powerpoint/2010/main" val="4041337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E9CC1-9E23-8A46-A54D-7DE7C73D909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Key Committee Assignments</a:t>
            </a:r>
          </a:p>
        </p:txBody>
      </p:sp>
      <p:sp>
        <p:nvSpPr>
          <p:cNvPr id="3" name="Content Placeholder 2">
            <a:extLst>
              <a:ext uri="{FF2B5EF4-FFF2-40B4-BE49-F238E27FC236}">
                <a16:creationId xmlns:a16="http://schemas.microsoft.com/office/drawing/2014/main" id="{1221EFC4-1EF4-164A-9544-8CAF452AD105}"/>
              </a:ext>
            </a:extLst>
          </p:cNvPr>
          <p:cNvSpPr>
            <a:spLocks noGrp="1"/>
          </p:cNvSpPr>
          <p:nvPr>
            <p:ph idx="1"/>
          </p:nvPr>
        </p:nvSpPr>
        <p:spPr>
          <a:xfrm>
            <a:off x="4810259" y="291465"/>
            <a:ext cx="6555347" cy="6275070"/>
          </a:xfrm>
        </p:spPr>
        <p:txBody>
          <a:bodyPr anchor="ctr">
            <a:normAutofit/>
          </a:bodyPr>
          <a:lstStyle/>
          <a:p>
            <a:pPr marL="0" marR="0" indent="0">
              <a:lnSpc>
                <a:spcPct val="100000"/>
              </a:lnSpc>
              <a:spcBef>
                <a:spcPts val="0"/>
              </a:spcBef>
              <a:buNone/>
            </a:pPr>
            <a:r>
              <a:rPr lang="en-US" sz="2400" b="1" dirty="0">
                <a:effectLst/>
                <a:ea typeface="Calibri" panose="020F0502020204030204" pitchFamily="34" charset="0"/>
              </a:rPr>
              <a:t>Ohio </a:t>
            </a:r>
            <a:r>
              <a:rPr lang="en-US" sz="2400" b="1" dirty="0">
                <a:ea typeface="Calibri" panose="020F0502020204030204" pitchFamily="34" charset="0"/>
              </a:rPr>
              <a:t>House</a:t>
            </a:r>
            <a:endParaRPr lang="en-US" sz="2400" b="1" dirty="0">
              <a:effectLst/>
              <a:ea typeface="Calibri" panose="020F0502020204030204" pitchFamily="34" charset="0"/>
            </a:endParaRPr>
          </a:p>
          <a:p>
            <a:pPr marL="0" marR="0" indent="0">
              <a:lnSpc>
                <a:spcPct val="100000"/>
              </a:lnSpc>
              <a:spcBef>
                <a:spcPts val="0"/>
              </a:spcBef>
              <a:buNone/>
            </a:pPr>
            <a:endParaRPr lang="en-US" sz="2400" b="1" dirty="0">
              <a:effectLst/>
              <a:ea typeface="Calibri" panose="020F0502020204030204" pitchFamily="34" charset="0"/>
            </a:endParaRPr>
          </a:p>
          <a:p>
            <a:pPr marL="0" indent="0" algn="l">
              <a:lnSpc>
                <a:spcPct val="100000"/>
              </a:lnSpc>
              <a:spcBef>
                <a:spcPts val="0"/>
              </a:spcBef>
              <a:buNone/>
            </a:pPr>
            <a:r>
              <a:rPr lang="en-US" sz="2200" b="1" i="0" dirty="0">
                <a:solidFill>
                  <a:srgbClr val="0A0A0A"/>
                </a:solidFill>
                <a:effectLst/>
              </a:rPr>
              <a:t>House Finance</a:t>
            </a:r>
          </a:p>
          <a:p>
            <a:pPr marL="0" indent="0" algn="l">
              <a:lnSpc>
                <a:spcPct val="100000"/>
              </a:lnSpc>
              <a:spcBef>
                <a:spcPts val="0"/>
              </a:spcBef>
              <a:buNone/>
            </a:pPr>
            <a:r>
              <a:rPr lang="en-US" sz="2000" b="0" i="0" dirty="0">
                <a:solidFill>
                  <a:srgbClr val="0A0A0A"/>
                </a:solidFill>
                <a:effectLst/>
              </a:rPr>
              <a:t>Rep. Jay Edwards (R-Nelsonville), Chair. </a:t>
            </a:r>
          </a:p>
          <a:p>
            <a:pPr marL="0" indent="0" algn="l">
              <a:lnSpc>
                <a:spcPct val="100000"/>
              </a:lnSpc>
              <a:spcBef>
                <a:spcPts val="0"/>
              </a:spcBef>
              <a:buNone/>
            </a:pPr>
            <a:r>
              <a:rPr lang="en-US" sz="2000" b="0" i="0" dirty="0">
                <a:solidFill>
                  <a:srgbClr val="0A0A0A"/>
                </a:solidFill>
                <a:effectLst/>
              </a:rPr>
              <a:t>Rep. Jeff </a:t>
            </a:r>
            <a:r>
              <a:rPr lang="en-US" sz="2000" b="0" i="0" dirty="0" err="1">
                <a:solidFill>
                  <a:srgbClr val="0A0A0A"/>
                </a:solidFill>
                <a:effectLst/>
              </a:rPr>
              <a:t>LaRe</a:t>
            </a:r>
            <a:r>
              <a:rPr lang="en-US" sz="2000" b="0" i="0" dirty="0">
                <a:solidFill>
                  <a:srgbClr val="0A0A0A"/>
                </a:solidFill>
                <a:effectLst/>
              </a:rPr>
              <a:t> (R-Canal Winchester) </a:t>
            </a:r>
            <a:r>
              <a:rPr lang="en-US" sz="2000" dirty="0">
                <a:solidFill>
                  <a:srgbClr val="0A0A0A"/>
                </a:solidFill>
              </a:rPr>
              <a:t>V</a:t>
            </a:r>
            <a:r>
              <a:rPr lang="en-US" sz="2000" b="0" i="0" dirty="0">
                <a:solidFill>
                  <a:srgbClr val="0A0A0A"/>
                </a:solidFill>
                <a:effectLst/>
              </a:rPr>
              <a:t>ice chair.</a:t>
            </a:r>
          </a:p>
          <a:p>
            <a:pPr algn="l">
              <a:lnSpc>
                <a:spcPct val="100000"/>
              </a:lnSpc>
              <a:spcBef>
                <a:spcPts val="0"/>
              </a:spcBef>
            </a:pPr>
            <a:r>
              <a:rPr lang="en-US" sz="1800" b="0" i="0" dirty="0">
                <a:solidFill>
                  <a:srgbClr val="0A0A0A"/>
                </a:solidFill>
                <a:effectLst/>
              </a:rPr>
              <a:t>There are seven House Finance subcommittees in the 135th General Assembly, including the following:</a:t>
            </a:r>
          </a:p>
          <a:p>
            <a:pPr>
              <a:lnSpc>
                <a:spcPct val="100000"/>
              </a:lnSpc>
              <a:spcBef>
                <a:spcPts val="0"/>
              </a:spcBef>
            </a:pPr>
            <a:r>
              <a:rPr lang="en-US" sz="1800" b="0" i="0" dirty="0">
                <a:solidFill>
                  <a:srgbClr val="0A0A0A"/>
                </a:solidFill>
                <a:effectLst/>
              </a:rPr>
              <a:t>House Finance Subcommittee on Primary and Secondary Education, chaired by Rep. Tracy Richardson (R-Marysville).</a:t>
            </a:r>
          </a:p>
          <a:p>
            <a:pPr algn="l">
              <a:lnSpc>
                <a:spcPct val="100000"/>
              </a:lnSpc>
              <a:spcBef>
                <a:spcPts val="0"/>
              </a:spcBef>
            </a:pPr>
            <a:r>
              <a:rPr lang="en-US" sz="1800" b="0" i="0" dirty="0">
                <a:solidFill>
                  <a:srgbClr val="0A0A0A"/>
                </a:solidFill>
                <a:effectLst/>
              </a:rPr>
              <a:t>House Finance Subcommittee on Higher Education, chaired by Rep. Gayle Manning (R-North Ridgeville).</a:t>
            </a:r>
          </a:p>
          <a:p>
            <a:pPr marL="0" marR="0">
              <a:lnSpc>
                <a:spcPct val="100000"/>
              </a:lnSpc>
              <a:spcBef>
                <a:spcPts val="0"/>
              </a:spcBef>
            </a:pPr>
            <a:endParaRPr lang="en-US" sz="2200" dirty="0">
              <a:effectLst/>
              <a:ea typeface="Calibri" panose="020F0502020204030204" pitchFamily="34" charset="0"/>
            </a:endParaRPr>
          </a:p>
          <a:p>
            <a:pPr marL="0" marR="0" indent="0">
              <a:lnSpc>
                <a:spcPct val="100000"/>
              </a:lnSpc>
              <a:spcBef>
                <a:spcPts val="0"/>
              </a:spcBef>
              <a:buNone/>
            </a:pPr>
            <a:r>
              <a:rPr lang="en-US" sz="2200" dirty="0">
                <a:effectLst/>
                <a:ea typeface="Calibri" panose="020F0502020204030204" pitchFamily="34" charset="0"/>
              </a:rPr>
              <a:t> </a:t>
            </a:r>
          </a:p>
          <a:p>
            <a:pPr marL="0" marR="0" indent="0">
              <a:lnSpc>
                <a:spcPct val="100000"/>
              </a:lnSpc>
              <a:spcBef>
                <a:spcPts val="0"/>
              </a:spcBef>
              <a:buNone/>
            </a:pPr>
            <a:r>
              <a:rPr lang="en-US" sz="2200" b="1" dirty="0">
                <a:effectLst/>
                <a:ea typeface="Calibri" panose="020F0502020204030204" pitchFamily="34" charset="0"/>
              </a:rPr>
              <a:t>House Primary and Secondary Education</a:t>
            </a:r>
          </a:p>
          <a:p>
            <a:pPr marL="0" marR="0" indent="0">
              <a:lnSpc>
                <a:spcPct val="100000"/>
              </a:lnSpc>
              <a:spcBef>
                <a:spcPts val="0"/>
              </a:spcBef>
              <a:buNone/>
            </a:pPr>
            <a:r>
              <a:rPr lang="en-US" sz="2000" b="0" i="0" dirty="0">
                <a:solidFill>
                  <a:srgbClr val="0A0A0A"/>
                </a:solidFill>
                <a:effectLst/>
              </a:rPr>
              <a:t>Rep. Adam Bird (R-Cincinnati), Chair</a:t>
            </a:r>
          </a:p>
          <a:p>
            <a:pPr marL="0" marR="0" indent="0">
              <a:lnSpc>
                <a:spcPct val="100000"/>
              </a:lnSpc>
              <a:spcBef>
                <a:spcPts val="0"/>
              </a:spcBef>
              <a:buNone/>
            </a:pPr>
            <a:r>
              <a:rPr lang="en-US" sz="2000" b="0" i="0" dirty="0">
                <a:solidFill>
                  <a:srgbClr val="0A0A0A"/>
                </a:solidFill>
                <a:effectLst/>
              </a:rPr>
              <a:t>Rep. Sarah Fowler Arthur (R-Ashtabula), </a:t>
            </a:r>
            <a:r>
              <a:rPr lang="en-US" sz="2000" dirty="0">
                <a:solidFill>
                  <a:srgbClr val="0A0A0A"/>
                </a:solidFill>
              </a:rPr>
              <a:t>V</a:t>
            </a:r>
            <a:r>
              <a:rPr lang="en-US" sz="2000" b="0" i="0" dirty="0">
                <a:solidFill>
                  <a:srgbClr val="0A0A0A"/>
                </a:solidFill>
                <a:effectLst/>
              </a:rPr>
              <a:t>ice chair.</a:t>
            </a:r>
          </a:p>
          <a:p>
            <a:pPr marL="0" marR="0" indent="0">
              <a:lnSpc>
                <a:spcPct val="100000"/>
              </a:lnSpc>
              <a:spcBef>
                <a:spcPts val="0"/>
              </a:spcBef>
              <a:buNone/>
            </a:pPr>
            <a:endParaRPr lang="en-US" sz="2000" dirty="0">
              <a:solidFill>
                <a:srgbClr val="0A0A0A"/>
              </a:solidFill>
              <a:ea typeface="Calibri" panose="020F0502020204030204" pitchFamily="34" charset="0"/>
            </a:endParaRPr>
          </a:p>
          <a:p>
            <a:pPr marL="0" indent="0">
              <a:lnSpc>
                <a:spcPct val="100000"/>
              </a:lnSpc>
              <a:spcBef>
                <a:spcPts val="0"/>
              </a:spcBef>
              <a:buNone/>
            </a:pPr>
            <a:r>
              <a:rPr lang="en-US" sz="1100" dirty="0">
                <a:effectLst/>
                <a:latin typeface="Calibri" panose="020F0502020204030204" pitchFamily="34" charset="0"/>
                <a:ea typeface="Calibri" panose="020F0502020204030204" pitchFamily="34" charset="0"/>
              </a:rPr>
              <a:t>*Remaining committee assignments to be assigned following caucus retreat</a:t>
            </a:r>
          </a:p>
          <a:p>
            <a:pPr marL="0" marR="0" indent="0">
              <a:lnSpc>
                <a:spcPct val="100000"/>
              </a:lnSpc>
              <a:spcBef>
                <a:spcPts val="0"/>
              </a:spcBef>
              <a:buNone/>
            </a:pPr>
            <a:endParaRPr lang="en-US" sz="2000" dirty="0">
              <a:effectLst/>
              <a:ea typeface="Calibri" panose="020F0502020204030204" pitchFamily="34" charset="0"/>
            </a:endParaRPr>
          </a:p>
        </p:txBody>
      </p:sp>
    </p:spTree>
    <p:extLst>
      <p:ext uri="{BB962C8B-B14F-4D97-AF65-F5344CB8AC3E}">
        <p14:creationId xmlns:p14="http://schemas.microsoft.com/office/powerpoint/2010/main" val="2771790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pPr marL="0" marR="0" indent="0" algn="ctr">
              <a:spcBef>
                <a:spcPts val="0"/>
              </a:spcBef>
              <a:spcAft>
                <a:spcPts val="0"/>
              </a:spcAft>
              <a:buNone/>
            </a:pPr>
            <a:r>
              <a:rPr lang="en-US" sz="4000" b="1" i="1" dirty="0">
                <a:solidFill>
                  <a:srgbClr val="0A0A0A"/>
                </a:solidFill>
                <a:ea typeface="Calibri" panose="020F0502020204030204" pitchFamily="34" charset="0"/>
              </a:rPr>
              <a:t>Primary &amp; Secondary Education</a:t>
            </a:r>
            <a:endParaRPr lang="en-US" sz="4000" dirty="0"/>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Other Bills of Interest</a:t>
            </a:r>
          </a:p>
        </p:txBody>
      </p:sp>
    </p:spTree>
    <p:extLst>
      <p:ext uri="{BB962C8B-B14F-4D97-AF65-F5344CB8AC3E}">
        <p14:creationId xmlns:p14="http://schemas.microsoft.com/office/powerpoint/2010/main" val="2786050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200" b="1" dirty="0">
                <a:solidFill>
                  <a:srgbClr val="FFFFFF"/>
                </a:solidFill>
              </a:rPr>
              <a:t>Off and Running</a:t>
            </a:r>
            <a:r>
              <a:rPr lang="en-US" sz="4000" dirty="0">
                <a:solidFill>
                  <a:srgbClr val="FFFFFF"/>
                </a:solidFill>
              </a:rPr>
              <a:t>:  Education Bills of Interest</a:t>
            </a:r>
          </a:p>
        </p:txBody>
      </p:sp>
      <p:graphicFrame>
        <p:nvGraphicFramePr>
          <p:cNvPr id="6" name="Table 5">
            <a:extLst>
              <a:ext uri="{FF2B5EF4-FFF2-40B4-BE49-F238E27FC236}">
                <a16:creationId xmlns:a16="http://schemas.microsoft.com/office/drawing/2014/main" id="{352EDF93-DED6-BD92-8432-3B0CB5D088B5}"/>
              </a:ext>
            </a:extLst>
          </p:cNvPr>
          <p:cNvGraphicFramePr>
            <a:graphicFrameLocks noGrp="1"/>
          </p:cNvGraphicFramePr>
          <p:nvPr>
            <p:extLst>
              <p:ext uri="{D42A27DB-BD31-4B8C-83A1-F6EECF244321}">
                <p14:modId xmlns:p14="http://schemas.microsoft.com/office/powerpoint/2010/main" val="534939894"/>
              </p:ext>
            </p:extLst>
          </p:nvPr>
        </p:nvGraphicFramePr>
        <p:xfrm>
          <a:off x="4367694" y="1298977"/>
          <a:ext cx="7357583" cy="4343400"/>
        </p:xfrm>
        <a:graphic>
          <a:graphicData uri="http://schemas.openxmlformats.org/drawingml/2006/table">
            <a:tbl>
              <a:tblPr firstRow="1" firstCol="1" bandRow="1">
                <a:tableStyleId>{5C22544A-7EE6-4342-B048-85BDC9FD1C3A}</a:tableStyleId>
              </a:tblPr>
              <a:tblGrid>
                <a:gridCol w="956486">
                  <a:extLst>
                    <a:ext uri="{9D8B030D-6E8A-4147-A177-3AD203B41FA5}">
                      <a16:colId xmlns:a16="http://schemas.microsoft.com/office/drawing/2014/main" val="2137489655"/>
                    </a:ext>
                  </a:extLst>
                </a:gridCol>
                <a:gridCol w="1839396">
                  <a:extLst>
                    <a:ext uri="{9D8B030D-6E8A-4147-A177-3AD203B41FA5}">
                      <a16:colId xmlns:a16="http://schemas.microsoft.com/office/drawing/2014/main" val="2362953320"/>
                    </a:ext>
                  </a:extLst>
                </a:gridCol>
                <a:gridCol w="4561701">
                  <a:extLst>
                    <a:ext uri="{9D8B030D-6E8A-4147-A177-3AD203B41FA5}">
                      <a16:colId xmlns:a16="http://schemas.microsoft.com/office/drawing/2014/main" val="3763405512"/>
                    </a:ext>
                  </a:extLst>
                </a:gridCol>
              </a:tblGrid>
              <a:tr h="1737360">
                <a:tc>
                  <a:txBody>
                    <a:bodyPr/>
                    <a:lstStyle/>
                    <a:p>
                      <a:pPr marL="0" marR="0">
                        <a:spcBef>
                          <a:spcPts val="0"/>
                        </a:spcBef>
                        <a:spcAft>
                          <a:spcPts val="0"/>
                        </a:spcAft>
                      </a:pPr>
                      <a:r>
                        <a:rPr lang="en-US" sz="2400" dirty="0">
                          <a:effectLst/>
                        </a:rPr>
                        <a:t>SB1</a:t>
                      </a:r>
                      <a:endParaRPr lang="en-US" sz="2400" dirty="0">
                        <a:effectLst/>
                        <a:latin typeface="Times New Roman" panose="02020603050405020304" pitchFamily="18" charset="0"/>
                        <a:ea typeface="Times New Roman" panose="02020603050405020304" pitchFamily="18" charset="0"/>
                      </a:endParaRPr>
                    </a:p>
                  </a:txBody>
                  <a:tcPr marL="0" marR="0" marT="0" marB="0"/>
                </a:tc>
                <a:tc gridSpan="2">
                  <a:txBody>
                    <a:bodyPr/>
                    <a:lstStyle/>
                    <a:p>
                      <a:pPr marL="0" marR="0">
                        <a:spcBef>
                          <a:spcPts val="0"/>
                        </a:spcBef>
                        <a:spcAft>
                          <a:spcPts val="0"/>
                        </a:spcAft>
                      </a:pPr>
                      <a:r>
                        <a:rPr lang="en-US" sz="2400" dirty="0">
                          <a:effectLst/>
                        </a:rPr>
                        <a:t>REFORM OHIO DEPARTMENT OF EDUCATION (REINEKE W) To rename the Department of Education as the Department of Education and Workforce; to create the position of Director of Education and Workforce; and to reform the functions and responsibilities of the State Board of Education and the Superintendent of Public Instruction.</a:t>
                      </a:r>
                      <a:endParaRPr lang="en-US" sz="2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307602369"/>
                  </a:ext>
                </a:extLst>
              </a:tr>
              <a:tr h="434340">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1800">
                          <a:effectLst/>
                        </a:rPr>
                        <a:t>Current Status:   </a:t>
                      </a:r>
                      <a:endParaRPr lang="en-US" sz="18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800">
                          <a:effectLst/>
                        </a:rPr>
                        <a:t>1/17/2023 - Senate Education, (First Hearing)</a:t>
                      </a:r>
                      <a:endParaRPr lang="en-US" sz="1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36855734"/>
                  </a:ext>
                </a:extLst>
              </a:tr>
              <a:tr h="434340">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1800">
                          <a:effectLst/>
                        </a:rPr>
                        <a:t>Recent Status:   </a:t>
                      </a:r>
                      <a:endParaRPr lang="en-US" sz="18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800">
                          <a:effectLst/>
                        </a:rPr>
                        <a:t>1/11/2023 - Introduced</a:t>
                      </a:r>
                      <a:endParaRPr lang="en-US" sz="1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91715701"/>
                  </a:ext>
                </a:extLst>
              </a:tr>
              <a:tr h="434340">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1800">
                          <a:effectLst/>
                        </a:rPr>
                        <a:t>State Bill Page:   </a:t>
                      </a:r>
                      <a:endParaRPr lang="en-US" sz="18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800" u="sng" dirty="0">
                          <a:effectLst/>
                          <a:hlinkClick r:id="rId3"/>
                        </a:rPr>
                        <a:t>https://www.legislature.ohio.gov/legislation/legislation-summary?id=GA135-SB-1</a:t>
                      </a:r>
                      <a:endParaRPr lang="en-US" sz="1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05153874"/>
                  </a:ext>
                </a:extLst>
              </a:tr>
            </a:tbl>
          </a:graphicData>
        </a:graphic>
      </p:graphicFrame>
    </p:spTree>
    <p:extLst>
      <p:ext uri="{BB962C8B-B14F-4D97-AF65-F5344CB8AC3E}">
        <p14:creationId xmlns:p14="http://schemas.microsoft.com/office/powerpoint/2010/main" val="3728569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49956"/>
            <a:ext cx="3201366" cy="3324396"/>
          </a:xfrm>
        </p:spPr>
        <p:txBody>
          <a:bodyPr anchor="b">
            <a:normAutofit/>
          </a:bodyPr>
          <a:lstStyle/>
          <a:p>
            <a:pPr algn="r"/>
            <a:r>
              <a:rPr lang="en-US" sz="4000" dirty="0">
                <a:solidFill>
                  <a:srgbClr val="FFFFFF"/>
                </a:solidFill>
              </a:rPr>
              <a:t>Education Bills of Interest</a:t>
            </a:r>
          </a:p>
        </p:txBody>
      </p:sp>
      <p:graphicFrame>
        <p:nvGraphicFramePr>
          <p:cNvPr id="3" name="Table 2">
            <a:extLst>
              <a:ext uri="{FF2B5EF4-FFF2-40B4-BE49-F238E27FC236}">
                <a16:creationId xmlns:a16="http://schemas.microsoft.com/office/drawing/2014/main" id="{EFFD45C9-CEC0-727D-5CB7-3BAB718C17AB}"/>
              </a:ext>
            </a:extLst>
          </p:cNvPr>
          <p:cNvGraphicFramePr>
            <a:graphicFrameLocks noGrp="1"/>
          </p:cNvGraphicFramePr>
          <p:nvPr>
            <p:extLst>
              <p:ext uri="{D42A27DB-BD31-4B8C-83A1-F6EECF244321}">
                <p14:modId xmlns:p14="http://schemas.microsoft.com/office/powerpoint/2010/main" val="3136736626"/>
              </p:ext>
            </p:extLst>
          </p:nvPr>
        </p:nvGraphicFramePr>
        <p:xfrm>
          <a:off x="4606290" y="1371600"/>
          <a:ext cx="6747510" cy="4496196"/>
        </p:xfrm>
        <a:graphic>
          <a:graphicData uri="http://schemas.openxmlformats.org/drawingml/2006/table">
            <a:tbl>
              <a:tblPr firstRow="1" firstCol="1" bandRow="1">
                <a:tableStyleId>{5C22544A-7EE6-4342-B048-85BDC9FD1C3A}</a:tableStyleId>
              </a:tblPr>
              <a:tblGrid>
                <a:gridCol w="877176">
                  <a:extLst>
                    <a:ext uri="{9D8B030D-6E8A-4147-A177-3AD203B41FA5}">
                      <a16:colId xmlns:a16="http://schemas.microsoft.com/office/drawing/2014/main" val="1398942728"/>
                    </a:ext>
                  </a:extLst>
                </a:gridCol>
                <a:gridCol w="1686878">
                  <a:extLst>
                    <a:ext uri="{9D8B030D-6E8A-4147-A177-3AD203B41FA5}">
                      <a16:colId xmlns:a16="http://schemas.microsoft.com/office/drawing/2014/main" val="3241438252"/>
                    </a:ext>
                  </a:extLst>
                </a:gridCol>
                <a:gridCol w="4183456">
                  <a:extLst>
                    <a:ext uri="{9D8B030D-6E8A-4147-A177-3AD203B41FA5}">
                      <a16:colId xmlns:a16="http://schemas.microsoft.com/office/drawing/2014/main" val="1749708250"/>
                    </a:ext>
                  </a:extLst>
                </a:gridCol>
              </a:tblGrid>
              <a:tr h="1204357">
                <a:tc>
                  <a:txBody>
                    <a:bodyPr/>
                    <a:lstStyle/>
                    <a:p>
                      <a:pPr marL="0" marR="0">
                        <a:spcBef>
                          <a:spcPts val="0"/>
                        </a:spcBef>
                        <a:spcAft>
                          <a:spcPts val="0"/>
                        </a:spcAft>
                      </a:pPr>
                      <a:r>
                        <a:rPr lang="en-US" sz="2400" dirty="0">
                          <a:effectLst/>
                          <a:latin typeface="Calibri" panose="020F0502020204030204" pitchFamily="34" charset="0"/>
                          <a:cs typeface="Calibri" panose="020F0502020204030204" pitchFamily="34" charset="0"/>
                        </a:rPr>
                        <a:t>SB5</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gridSpan="2">
                  <a:txBody>
                    <a:bodyPr/>
                    <a:lstStyle/>
                    <a:p>
                      <a:pPr marL="0" marR="0">
                        <a:spcBef>
                          <a:spcPts val="0"/>
                        </a:spcBef>
                        <a:spcAft>
                          <a:spcPts val="0"/>
                        </a:spcAft>
                      </a:pPr>
                      <a:r>
                        <a:rPr lang="en-US" sz="2400" dirty="0">
                          <a:effectLst/>
                          <a:latin typeface="Calibri" panose="020F0502020204030204" pitchFamily="34" charset="0"/>
                          <a:cs typeface="Calibri" panose="020F0502020204030204" pitchFamily="34" charset="0"/>
                        </a:rPr>
                        <a:t>WORKFORCE VOUCHER PROGRAM (SCHURING K, MANNING N) To establish the Workforce Voucher Program, to terminate the provisions of the Voucher Program two years after the bill's effective date by repealing sections 122.157, 122.158, and 3313.473 of the Revised Code on that date, to authorize tax credits for graduates of the Voucher Program, and to make an appropriation.</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hMerge="1">
                  <a:txBody>
                    <a:bodyPr/>
                    <a:lstStyle/>
                    <a:p>
                      <a:endParaRPr lang="en-US"/>
                    </a:p>
                  </a:txBody>
                  <a:tcPr/>
                </a:tc>
                <a:extLst>
                  <a:ext uri="{0D108BD9-81ED-4DB2-BD59-A6C34878D82A}">
                    <a16:rowId xmlns:a16="http://schemas.microsoft.com/office/drawing/2014/main" val="2763905313"/>
                  </a:ext>
                </a:extLst>
              </a:tr>
              <a:tr h="301089">
                <a:tc>
                  <a:txBody>
                    <a:bodyPr/>
                    <a:lstStyle/>
                    <a:p>
                      <a:pPr marL="0" marR="0">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dirty="0">
                          <a:effectLst/>
                          <a:latin typeface="Calibri" panose="020F0502020204030204" pitchFamily="34" charset="0"/>
                          <a:cs typeface="Calibri" panose="020F0502020204030204" pitchFamily="34" charset="0"/>
                        </a:rPr>
                        <a:t>Current Status: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a:effectLst/>
                          <a:latin typeface="Calibri" panose="020F0502020204030204" pitchFamily="34" charset="0"/>
                          <a:cs typeface="Calibri" panose="020F0502020204030204" pitchFamily="34" charset="0"/>
                        </a:rPr>
                        <a:t>1/11/2023 - Introduced</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1469822960"/>
                  </a:ext>
                </a:extLst>
              </a:tr>
              <a:tr h="301089">
                <a:tc>
                  <a:txBody>
                    <a:bodyPr/>
                    <a:lstStyle/>
                    <a:p>
                      <a:pPr marL="0" marR="0">
                        <a:spcBef>
                          <a:spcPts val="0"/>
                        </a:spcBef>
                        <a:spcAft>
                          <a:spcPts val="0"/>
                        </a:spcAft>
                      </a:pPr>
                      <a:r>
                        <a:rPr lang="en-US" sz="1800">
                          <a:effectLst/>
                          <a:latin typeface="Calibri" panose="020F0502020204030204" pitchFamily="34" charset="0"/>
                          <a:cs typeface="Calibri" panose="020F0502020204030204" pitchFamily="34" charset="0"/>
                        </a:rPr>
                        <a:t>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Recent Status: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endParaRPr lang="en-US" sz="1800" dirty="0">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442845077"/>
                  </a:ext>
                </a:extLst>
              </a:tr>
              <a:tr h="602178">
                <a:tc>
                  <a:txBody>
                    <a:bodyPr/>
                    <a:lstStyle/>
                    <a:p>
                      <a:pPr marL="0" marR="0">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dirty="0">
                          <a:effectLst/>
                          <a:latin typeface="Calibri" panose="020F0502020204030204" pitchFamily="34" charset="0"/>
                          <a:cs typeface="Calibri" panose="020F0502020204030204" pitchFamily="34" charset="0"/>
                        </a:rPr>
                        <a:t>State Bill Page: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u="sng" dirty="0">
                          <a:effectLst/>
                          <a:latin typeface="Calibri" panose="020F0502020204030204" pitchFamily="34" charset="0"/>
                          <a:cs typeface="Calibri" panose="020F0502020204030204" pitchFamily="34" charset="0"/>
                          <a:hlinkClick r:id="rId3"/>
                        </a:rPr>
                        <a:t>https://www.legislature.ohio.gov/legislation/legislation-summary?id=GA135-SB-5</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3531667512"/>
                  </a:ext>
                </a:extLst>
              </a:tr>
            </a:tbl>
          </a:graphicData>
        </a:graphic>
      </p:graphicFrame>
    </p:spTree>
    <p:extLst>
      <p:ext uri="{BB962C8B-B14F-4D97-AF65-F5344CB8AC3E}">
        <p14:creationId xmlns:p14="http://schemas.microsoft.com/office/powerpoint/2010/main" val="633757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49956"/>
            <a:ext cx="3201366" cy="3324396"/>
          </a:xfrm>
        </p:spPr>
        <p:txBody>
          <a:bodyPr anchor="b">
            <a:normAutofit/>
          </a:bodyPr>
          <a:lstStyle/>
          <a:p>
            <a:pPr algn="r"/>
            <a:r>
              <a:rPr lang="en-US" sz="4000" dirty="0">
                <a:solidFill>
                  <a:srgbClr val="FFFFFF"/>
                </a:solidFill>
              </a:rPr>
              <a:t>Education Bills of Interest</a:t>
            </a:r>
          </a:p>
        </p:txBody>
      </p:sp>
      <p:graphicFrame>
        <p:nvGraphicFramePr>
          <p:cNvPr id="4" name="Table 3">
            <a:extLst>
              <a:ext uri="{FF2B5EF4-FFF2-40B4-BE49-F238E27FC236}">
                <a16:creationId xmlns:a16="http://schemas.microsoft.com/office/drawing/2014/main" id="{FF3DEAE5-FF81-6EBC-21FE-9FE91B87E039}"/>
              </a:ext>
            </a:extLst>
          </p:cNvPr>
          <p:cNvGraphicFramePr>
            <a:graphicFrameLocks noGrp="1"/>
          </p:cNvGraphicFramePr>
          <p:nvPr>
            <p:extLst>
              <p:ext uri="{D42A27DB-BD31-4B8C-83A1-F6EECF244321}">
                <p14:modId xmlns:p14="http://schemas.microsoft.com/office/powerpoint/2010/main" val="1918663240"/>
              </p:ext>
            </p:extLst>
          </p:nvPr>
        </p:nvGraphicFramePr>
        <p:xfrm>
          <a:off x="4367694" y="1551464"/>
          <a:ext cx="7542366" cy="3840480"/>
        </p:xfrm>
        <a:graphic>
          <a:graphicData uri="http://schemas.openxmlformats.org/drawingml/2006/table">
            <a:tbl>
              <a:tblPr firstRow="1" firstCol="1" bandRow="1">
                <a:tableStyleId>{5C22544A-7EE6-4342-B048-85BDC9FD1C3A}</a:tableStyleId>
              </a:tblPr>
              <a:tblGrid>
                <a:gridCol w="980508">
                  <a:extLst>
                    <a:ext uri="{9D8B030D-6E8A-4147-A177-3AD203B41FA5}">
                      <a16:colId xmlns:a16="http://schemas.microsoft.com/office/drawing/2014/main" val="229500894"/>
                    </a:ext>
                  </a:extLst>
                </a:gridCol>
                <a:gridCol w="1885591">
                  <a:extLst>
                    <a:ext uri="{9D8B030D-6E8A-4147-A177-3AD203B41FA5}">
                      <a16:colId xmlns:a16="http://schemas.microsoft.com/office/drawing/2014/main" val="1077164654"/>
                    </a:ext>
                  </a:extLst>
                </a:gridCol>
                <a:gridCol w="4676267">
                  <a:extLst>
                    <a:ext uri="{9D8B030D-6E8A-4147-A177-3AD203B41FA5}">
                      <a16:colId xmlns:a16="http://schemas.microsoft.com/office/drawing/2014/main" val="602290786"/>
                    </a:ext>
                  </a:extLst>
                </a:gridCol>
              </a:tblGrid>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SB11</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gridSpan="2">
                  <a:txBody>
                    <a:bodyPr/>
                    <a:lstStyle/>
                    <a:p>
                      <a:pPr marL="0" marR="0">
                        <a:spcBef>
                          <a:spcPts val="0"/>
                        </a:spcBef>
                        <a:spcAft>
                          <a:spcPts val="0"/>
                        </a:spcAft>
                      </a:pPr>
                      <a:r>
                        <a:rPr lang="en-US" sz="2400" dirty="0">
                          <a:effectLst/>
                          <a:latin typeface="Calibri" panose="020F0502020204030204" pitchFamily="34" charset="0"/>
                          <a:cs typeface="Calibri" panose="020F0502020204030204" pitchFamily="34" charset="0"/>
                        </a:rPr>
                        <a:t>PARENT EDUCATIONAL FREEDOM ACT (O'BRIEN S) To enact the Parent Educational Freedom Act to expand eligibility for Educational Choice scholarships, to cease the operation of the Pilot Project Scholarship Program on July 1, 2023, and to increase the income tax credit for homeschooling expenses.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hMerge="1">
                  <a:txBody>
                    <a:bodyPr/>
                    <a:lstStyle/>
                    <a:p>
                      <a:endParaRPr lang="en-US"/>
                    </a:p>
                  </a:txBody>
                  <a:tcPr/>
                </a:tc>
                <a:extLst>
                  <a:ext uri="{0D108BD9-81ED-4DB2-BD59-A6C34878D82A}">
                    <a16:rowId xmlns:a16="http://schemas.microsoft.com/office/drawing/2014/main" val="833843897"/>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dirty="0">
                          <a:effectLst/>
                          <a:latin typeface="Calibri" panose="020F0502020204030204" pitchFamily="34" charset="0"/>
                          <a:cs typeface="Calibri" panose="020F0502020204030204" pitchFamily="34" charset="0"/>
                        </a:rPr>
                        <a:t>Current Status: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dirty="0">
                          <a:effectLst/>
                          <a:latin typeface="Calibri" panose="020F0502020204030204" pitchFamily="34" charset="0"/>
                          <a:cs typeface="Calibri" panose="020F0502020204030204" pitchFamily="34" charset="0"/>
                        </a:rPr>
                        <a:t>1/11/2023 - Introduced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2137310966"/>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Recent Status: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endParaRPr lang="en-US" sz="1800" dirty="0">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3902784073"/>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State Bill Page: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u="sng" dirty="0">
                          <a:effectLst/>
                          <a:latin typeface="Calibri" panose="020F0502020204030204" pitchFamily="34" charset="0"/>
                          <a:cs typeface="Calibri" panose="020F0502020204030204" pitchFamily="34" charset="0"/>
                          <a:hlinkClick r:id="rId3"/>
                        </a:rPr>
                        <a:t>https://www.legislature.ohio.gov/legislation/legislation-summary?id=GA135-SB-11</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2905871829"/>
                  </a:ext>
                </a:extLst>
              </a:tr>
            </a:tbl>
          </a:graphicData>
        </a:graphic>
      </p:graphicFrame>
    </p:spTree>
    <p:extLst>
      <p:ext uri="{BB962C8B-B14F-4D97-AF65-F5344CB8AC3E}">
        <p14:creationId xmlns:p14="http://schemas.microsoft.com/office/powerpoint/2010/main" val="35343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49956"/>
            <a:ext cx="3201366" cy="3324396"/>
          </a:xfrm>
        </p:spPr>
        <p:txBody>
          <a:bodyPr anchor="b">
            <a:normAutofit/>
          </a:bodyPr>
          <a:lstStyle/>
          <a:p>
            <a:pPr algn="r"/>
            <a:r>
              <a:rPr lang="en-US" sz="4000" dirty="0">
                <a:solidFill>
                  <a:srgbClr val="FFFFFF"/>
                </a:solidFill>
              </a:rPr>
              <a:t>Education Bills of Interest</a:t>
            </a:r>
          </a:p>
        </p:txBody>
      </p:sp>
      <p:graphicFrame>
        <p:nvGraphicFramePr>
          <p:cNvPr id="3" name="Table 2">
            <a:extLst>
              <a:ext uri="{FF2B5EF4-FFF2-40B4-BE49-F238E27FC236}">
                <a16:creationId xmlns:a16="http://schemas.microsoft.com/office/drawing/2014/main" id="{5C49FA5E-AA06-EA94-B455-210AF276F8FF}"/>
              </a:ext>
            </a:extLst>
          </p:cNvPr>
          <p:cNvGraphicFramePr>
            <a:graphicFrameLocks noGrp="1"/>
          </p:cNvGraphicFramePr>
          <p:nvPr>
            <p:extLst>
              <p:ext uri="{D42A27DB-BD31-4B8C-83A1-F6EECF244321}">
                <p14:modId xmlns:p14="http://schemas.microsoft.com/office/powerpoint/2010/main" val="2891574620"/>
              </p:ext>
            </p:extLst>
          </p:nvPr>
        </p:nvGraphicFramePr>
        <p:xfrm>
          <a:off x="4439204" y="2001540"/>
          <a:ext cx="7348361" cy="2743200"/>
        </p:xfrm>
        <a:graphic>
          <a:graphicData uri="http://schemas.openxmlformats.org/drawingml/2006/table">
            <a:tbl>
              <a:tblPr firstRow="1" firstCol="1" bandRow="1">
                <a:tableStyleId>{5C22544A-7EE6-4342-B048-85BDC9FD1C3A}</a:tableStyleId>
              </a:tblPr>
              <a:tblGrid>
                <a:gridCol w="955287">
                  <a:extLst>
                    <a:ext uri="{9D8B030D-6E8A-4147-A177-3AD203B41FA5}">
                      <a16:colId xmlns:a16="http://schemas.microsoft.com/office/drawing/2014/main" val="1944845000"/>
                    </a:ext>
                  </a:extLst>
                </a:gridCol>
                <a:gridCol w="1837090">
                  <a:extLst>
                    <a:ext uri="{9D8B030D-6E8A-4147-A177-3AD203B41FA5}">
                      <a16:colId xmlns:a16="http://schemas.microsoft.com/office/drawing/2014/main" val="545729265"/>
                    </a:ext>
                  </a:extLst>
                </a:gridCol>
                <a:gridCol w="4555984">
                  <a:extLst>
                    <a:ext uri="{9D8B030D-6E8A-4147-A177-3AD203B41FA5}">
                      <a16:colId xmlns:a16="http://schemas.microsoft.com/office/drawing/2014/main" val="2447791277"/>
                    </a:ext>
                  </a:extLst>
                </a:gridCol>
              </a:tblGrid>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SB14</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gridSpan="2">
                  <a:txBody>
                    <a:bodyPr/>
                    <a:lstStyle/>
                    <a:p>
                      <a:pPr marL="0" marR="0">
                        <a:spcBef>
                          <a:spcPts val="0"/>
                        </a:spcBef>
                        <a:spcAft>
                          <a:spcPts val="0"/>
                        </a:spcAft>
                      </a:pPr>
                      <a:r>
                        <a:rPr lang="en-US" sz="2400" dirty="0">
                          <a:effectLst/>
                          <a:latin typeface="Calibri" panose="020F0502020204030204" pitchFamily="34" charset="0"/>
                          <a:cs typeface="Calibri" panose="020F0502020204030204" pitchFamily="34" charset="0"/>
                        </a:rPr>
                        <a:t>VETERANS' ELIGIBILITY AS TEACHERS (HOAGLAND F) To expand eligibility for veterans of the U.S. Armed Forces to be employed as teachers without licenses.</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hMerge="1">
                  <a:txBody>
                    <a:bodyPr/>
                    <a:lstStyle/>
                    <a:p>
                      <a:endParaRPr lang="en-US"/>
                    </a:p>
                  </a:txBody>
                  <a:tcPr/>
                </a:tc>
                <a:extLst>
                  <a:ext uri="{0D108BD9-81ED-4DB2-BD59-A6C34878D82A}">
                    <a16:rowId xmlns:a16="http://schemas.microsoft.com/office/drawing/2014/main" val="1672260830"/>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dirty="0">
                          <a:effectLst/>
                          <a:latin typeface="Calibri" panose="020F0502020204030204" pitchFamily="34" charset="0"/>
                          <a:cs typeface="Calibri" panose="020F0502020204030204" pitchFamily="34" charset="0"/>
                        </a:rPr>
                        <a:t>Current Status: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dirty="0">
                          <a:effectLst/>
                          <a:latin typeface="Calibri" panose="020F0502020204030204" pitchFamily="34" charset="0"/>
                          <a:cs typeface="Calibri" panose="020F0502020204030204" pitchFamily="34" charset="0"/>
                        </a:rPr>
                        <a:t>1/11/2023 - Introduced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3501636595"/>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Recent Status: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endParaRPr lang="en-US" sz="1800" dirty="0">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657128259"/>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State Bill Page: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u="sng" dirty="0">
                          <a:effectLst/>
                          <a:latin typeface="Calibri" panose="020F0502020204030204" pitchFamily="34" charset="0"/>
                          <a:cs typeface="Calibri" panose="020F0502020204030204" pitchFamily="34" charset="0"/>
                          <a:hlinkClick r:id="rId3"/>
                        </a:rPr>
                        <a:t>https://www.legislature.ohio.gov/legislation/legislation-summary?id=GA135-SB-14</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4048829796"/>
                  </a:ext>
                </a:extLst>
              </a:tr>
            </a:tbl>
          </a:graphicData>
        </a:graphic>
      </p:graphicFrame>
    </p:spTree>
    <p:extLst>
      <p:ext uri="{BB962C8B-B14F-4D97-AF65-F5344CB8AC3E}">
        <p14:creationId xmlns:p14="http://schemas.microsoft.com/office/powerpoint/2010/main" val="3750087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Education Bills of Interest</a:t>
            </a:r>
          </a:p>
        </p:txBody>
      </p:sp>
      <p:graphicFrame>
        <p:nvGraphicFramePr>
          <p:cNvPr id="4" name="Table 3">
            <a:extLst>
              <a:ext uri="{FF2B5EF4-FFF2-40B4-BE49-F238E27FC236}">
                <a16:creationId xmlns:a16="http://schemas.microsoft.com/office/drawing/2014/main" id="{1F6C7D77-D965-DBF4-AC80-7164E66BED43}"/>
              </a:ext>
            </a:extLst>
          </p:cNvPr>
          <p:cNvGraphicFramePr>
            <a:graphicFrameLocks noGrp="1"/>
          </p:cNvGraphicFramePr>
          <p:nvPr>
            <p:extLst>
              <p:ext uri="{D42A27DB-BD31-4B8C-83A1-F6EECF244321}">
                <p14:modId xmlns:p14="http://schemas.microsoft.com/office/powerpoint/2010/main" val="322505401"/>
              </p:ext>
            </p:extLst>
          </p:nvPr>
        </p:nvGraphicFramePr>
        <p:xfrm>
          <a:off x="4594860" y="1964668"/>
          <a:ext cx="7130418" cy="3108960"/>
        </p:xfrm>
        <a:graphic>
          <a:graphicData uri="http://schemas.openxmlformats.org/drawingml/2006/table">
            <a:tbl>
              <a:tblPr firstRow="1" firstCol="1" bandRow="1">
                <a:tableStyleId>{5C22544A-7EE6-4342-B048-85BDC9FD1C3A}</a:tableStyleId>
              </a:tblPr>
              <a:tblGrid>
                <a:gridCol w="926954">
                  <a:extLst>
                    <a:ext uri="{9D8B030D-6E8A-4147-A177-3AD203B41FA5}">
                      <a16:colId xmlns:a16="http://schemas.microsoft.com/office/drawing/2014/main" val="2548989500"/>
                    </a:ext>
                  </a:extLst>
                </a:gridCol>
                <a:gridCol w="1782605">
                  <a:extLst>
                    <a:ext uri="{9D8B030D-6E8A-4147-A177-3AD203B41FA5}">
                      <a16:colId xmlns:a16="http://schemas.microsoft.com/office/drawing/2014/main" val="738086555"/>
                    </a:ext>
                  </a:extLst>
                </a:gridCol>
                <a:gridCol w="4420859">
                  <a:extLst>
                    <a:ext uri="{9D8B030D-6E8A-4147-A177-3AD203B41FA5}">
                      <a16:colId xmlns:a16="http://schemas.microsoft.com/office/drawing/2014/main" val="631072356"/>
                    </a:ext>
                  </a:extLst>
                </a:gridCol>
              </a:tblGrid>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SB17</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gridSpan="2">
                  <a:txBody>
                    <a:bodyPr/>
                    <a:lstStyle/>
                    <a:p>
                      <a:pPr marL="0" marR="0">
                        <a:spcBef>
                          <a:spcPts val="0"/>
                        </a:spcBef>
                        <a:spcAft>
                          <a:spcPts val="0"/>
                        </a:spcAft>
                      </a:pPr>
                      <a:r>
                        <a:rPr lang="en-US" sz="2400" dirty="0">
                          <a:effectLst/>
                          <a:latin typeface="Calibri" panose="020F0502020204030204" pitchFamily="34" charset="0"/>
                          <a:cs typeface="Calibri" panose="020F0502020204030204" pitchFamily="34" charset="0"/>
                        </a:rPr>
                        <a:t>FINANCIAL LITERACY EDUCATION-CAPITALISM (WILSON S) To incorporate free market capitalism content into the high school financial literacy and entrepreneurship standards and model curriculum.</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hMerge="1">
                  <a:txBody>
                    <a:bodyPr/>
                    <a:lstStyle/>
                    <a:p>
                      <a:endParaRPr lang="en-US"/>
                    </a:p>
                  </a:txBody>
                  <a:tcPr/>
                </a:tc>
                <a:extLst>
                  <a:ext uri="{0D108BD9-81ED-4DB2-BD59-A6C34878D82A}">
                    <a16:rowId xmlns:a16="http://schemas.microsoft.com/office/drawing/2014/main" val="69300145"/>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dirty="0">
                          <a:effectLst/>
                          <a:latin typeface="Calibri" panose="020F0502020204030204" pitchFamily="34" charset="0"/>
                          <a:cs typeface="Calibri" panose="020F0502020204030204" pitchFamily="34" charset="0"/>
                        </a:rPr>
                        <a:t>Current Status: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dirty="0">
                          <a:effectLst/>
                          <a:latin typeface="Calibri" panose="020F0502020204030204" pitchFamily="34" charset="0"/>
                          <a:cs typeface="Calibri" panose="020F0502020204030204" pitchFamily="34" charset="0"/>
                        </a:rPr>
                        <a:t>1/11/2023 - Introduced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2734718968"/>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Recent Status: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endParaRPr lang="en-US" sz="1800" dirty="0">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2144391992"/>
                  </a:ext>
                </a:extLst>
              </a:tr>
              <a:tr h="0">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State Bill Page: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u="sng" dirty="0">
                          <a:effectLst/>
                          <a:latin typeface="Calibri" panose="020F0502020204030204" pitchFamily="34" charset="0"/>
                          <a:cs typeface="Calibri" panose="020F0502020204030204" pitchFamily="34" charset="0"/>
                          <a:hlinkClick r:id="rId3"/>
                        </a:rPr>
                        <a:t>https://www.legislature.ohio.gov/legislation/legislation-summary?id=GA135-SB-17</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3842691204"/>
                  </a:ext>
                </a:extLst>
              </a:tr>
            </a:tbl>
          </a:graphicData>
        </a:graphic>
      </p:graphicFrame>
    </p:spTree>
    <p:extLst>
      <p:ext uri="{BB962C8B-B14F-4D97-AF65-F5344CB8AC3E}">
        <p14:creationId xmlns:p14="http://schemas.microsoft.com/office/powerpoint/2010/main" val="2111824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Education Bills of Interest</a:t>
            </a:r>
          </a:p>
        </p:txBody>
      </p:sp>
      <p:graphicFrame>
        <p:nvGraphicFramePr>
          <p:cNvPr id="3" name="Table 2">
            <a:extLst>
              <a:ext uri="{FF2B5EF4-FFF2-40B4-BE49-F238E27FC236}">
                <a16:creationId xmlns:a16="http://schemas.microsoft.com/office/drawing/2014/main" id="{711389B7-A5A6-DB1C-4575-0622A6D77338}"/>
              </a:ext>
            </a:extLst>
          </p:cNvPr>
          <p:cNvGraphicFramePr>
            <a:graphicFrameLocks noGrp="1"/>
          </p:cNvGraphicFramePr>
          <p:nvPr>
            <p:extLst>
              <p:ext uri="{D42A27DB-BD31-4B8C-83A1-F6EECF244321}">
                <p14:modId xmlns:p14="http://schemas.microsoft.com/office/powerpoint/2010/main" val="1867383733"/>
              </p:ext>
            </p:extLst>
          </p:nvPr>
        </p:nvGraphicFramePr>
        <p:xfrm>
          <a:off x="4367695" y="171450"/>
          <a:ext cx="7542366" cy="6400800"/>
        </p:xfrm>
        <a:graphic>
          <a:graphicData uri="http://schemas.openxmlformats.org/drawingml/2006/table">
            <a:tbl>
              <a:tblPr firstRow="1" firstCol="1" bandRow="1">
                <a:tableStyleId>{5C22544A-7EE6-4342-B048-85BDC9FD1C3A}</a:tableStyleId>
              </a:tblPr>
              <a:tblGrid>
                <a:gridCol w="980508">
                  <a:extLst>
                    <a:ext uri="{9D8B030D-6E8A-4147-A177-3AD203B41FA5}">
                      <a16:colId xmlns:a16="http://schemas.microsoft.com/office/drawing/2014/main" val="3675786094"/>
                    </a:ext>
                  </a:extLst>
                </a:gridCol>
                <a:gridCol w="1885592">
                  <a:extLst>
                    <a:ext uri="{9D8B030D-6E8A-4147-A177-3AD203B41FA5}">
                      <a16:colId xmlns:a16="http://schemas.microsoft.com/office/drawing/2014/main" val="3657321663"/>
                    </a:ext>
                  </a:extLst>
                </a:gridCol>
                <a:gridCol w="4676266">
                  <a:extLst>
                    <a:ext uri="{9D8B030D-6E8A-4147-A177-3AD203B41FA5}">
                      <a16:colId xmlns:a16="http://schemas.microsoft.com/office/drawing/2014/main" val="3866131076"/>
                    </a:ext>
                  </a:extLst>
                </a:gridCol>
              </a:tblGrid>
              <a:tr h="1704869">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SB21</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gridSpan="2">
                  <a:txBody>
                    <a:bodyPr/>
                    <a:lstStyle/>
                    <a:p>
                      <a:pPr marL="0" marR="0">
                        <a:spcBef>
                          <a:spcPts val="0"/>
                        </a:spcBef>
                        <a:spcAft>
                          <a:spcPts val="0"/>
                        </a:spcAft>
                      </a:pPr>
                      <a:r>
                        <a:rPr lang="en-US" sz="2400" dirty="0">
                          <a:effectLst/>
                          <a:latin typeface="Calibri" panose="020F0502020204030204" pitchFamily="34" charset="0"/>
                          <a:cs typeface="Calibri" panose="020F0502020204030204" pitchFamily="34" charset="0"/>
                        </a:rPr>
                        <a:t>APPEAL PROCESSES, LEGISLATIVE ACTION (MCCOLLEY R, REYNOLDS M) To generally change the venue in which appeal from an agency order is proper to the local court of common pleas, to revise the law governing claim preclusion in zoning appeals, to revise the law governing the referral of cases to the Hamilton County Drug Court, to transfer Perry Township in Wood County from the territorial jurisdiction of the Tiffin-Fostoria Municipal Court to the territorial jurisdiction of the Bowling Green Municipal Court, to allow the General Assembly to intervene in certain actions, and to allow the General Assembly and the Governor to retain special counsel.</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hMerge="1">
                  <a:txBody>
                    <a:bodyPr/>
                    <a:lstStyle/>
                    <a:p>
                      <a:endParaRPr lang="en-US"/>
                    </a:p>
                  </a:txBody>
                  <a:tcPr/>
                </a:tc>
                <a:extLst>
                  <a:ext uri="{0D108BD9-81ED-4DB2-BD59-A6C34878D82A}">
                    <a16:rowId xmlns:a16="http://schemas.microsoft.com/office/drawing/2014/main" val="2166900753"/>
                  </a:ext>
                </a:extLst>
              </a:tr>
              <a:tr h="284145">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dirty="0">
                          <a:effectLst/>
                          <a:latin typeface="Calibri" panose="020F0502020204030204" pitchFamily="34" charset="0"/>
                          <a:cs typeface="Calibri" panose="020F0502020204030204" pitchFamily="34" charset="0"/>
                        </a:rPr>
                        <a:t>Current Status: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a:effectLst/>
                          <a:latin typeface="Calibri" panose="020F0502020204030204" pitchFamily="34" charset="0"/>
                          <a:cs typeface="Calibri" panose="020F0502020204030204" pitchFamily="34" charset="0"/>
                        </a:rPr>
                        <a:t>1/11/2023 - Introduced</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624460393"/>
                  </a:ext>
                </a:extLst>
              </a:tr>
              <a:tr h="284145">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Recent Status: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endParaRPr lang="en-US" sz="1800" dirty="0">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2815927848"/>
                  </a:ext>
                </a:extLst>
              </a:tr>
              <a:tr h="284145">
                <a:tc>
                  <a:txBody>
                    <a:bodyPr/>
                    <a:lstStyle/>
                    <a:p>
                      <a:pPr marL="0" marR="0">
                        <a:spcBef>
                          <a:spcPts val="0"/>
                        </a:spcBef>
                        <a:spcAft>
                          <a:spcPts val="0"/>
                        </a:spcAft>
                      </a:pPr>
                      <a:r>
                        <a:rPr lang="en-US" sz="2400">
                          <a:effectLst/>
                          <a:latin typeface="Calibri" panose="020F0502020204030204" pitchFamily="34" charset="0"/>
                          <a:cs typeface="Calibri" panose="020F0502020204030204" pitchFamily="34" charset="0"/>
                        </a:rPr>
                        <a:t>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tc>
                  <a:txBody>
                    <a:bodyPr/>
                    <a:lstStyle/>
                    <a:p>
                      <a:pPr marL="0" marR="0" algn="r">
                        <a:spcBef>
                          <a:spcPts val="0"/>
                        </a:spcBef>
                        <a:spcAft>
                          <a:spcPts val="0"/>
                        </a:spcAft>
                      </a:pPr>
                      <a:r>
                        <a:rPr lang="en-US" sz="1800">
                          <a:effectLst/>
                          <a:latin typeface="Calibri" panose="020F0502020204030204" pitchFamily="34" charset="0"/>
                          <a:cs typeface="Calibri" panose="020F0502020204030204" pitchFamily="34" charset="0"/>
                        </a:rPr>
                        <a:t>State Bill Page: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0" marR="0">
                        <a:spcBef>
                          <a:spcPts val="0"/>
                        </a:spcBef>
                        <a:spcAft>
                          <a:spcPts val="0"/>
                        </a:spcAft>
                      </a:pPr>
                      <a:r>
                        <a:rPr lang="en-US" sz="1800" u="sng" dirty="0">
                          <a:effectLst/>
                          <a:latin typeface="Calibri" panose="020F0502020204030204" pitchFamily="34" charset="0"/>
                          <a:cs typeface="Calibri" panose="020F0502020204030204" pitchFamily="34" charset="0"/>
                          <a:hlinkClick r:id="rId3"/>
                        </a:rPr>
                        <a:t>https://www.legislature.ohio.gov/legislation/legislation-summary?id=GA135-SB-21</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tc>
                <a:extLst>
                  <a:ext uri="{0D108BD9-81ED-4DB2-BD59-A6C34878D82A}">
                    <a16:rowId xmlns:a16="http://schemas.microsoft.com/office/drawing/2014/main" val="703358478"/>
                  </a:ext>
                </a:extLst>
              </a:tr>
            </a:tbl>
          </a:graphicData>
        </a:graphic>
      </p:graphicFrame>
    </p:spTree>
    <p:extLst>
      <p:ext uri="{BB962C8B-B14F-4D97-AF65-F5344CB8AC3E}">
        <p14:creationId xmlns:p14="http://schemas.microsoft.com/office/powerpoint/2010/main" val="371697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Priority Issues for 135</a:t>
            </a:r>
            <a:r>
              <a:rPr lang="en-US" sz="4000" baseline="30000" dirty="0">
                <a:solidFill>
                  <a:srgbClr val="FFFFFF"/>
                </a:solidFill>
              </a:rPr>
              <a:t>th</a:t>
            </a:r>
            <a:r>
              <a:rPr lang="en-US" sz="4000" dirty="0">
                <a:solidFill>
                  <a:srgbClr val="FFFFFF"/>
                </a:solidFill>
              </a:rPr>
              <a:t> General Assembly</a:t>
            </a:r>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r>
              <a:rPr lang="en-US" sz="2400" b="1" dirty="0"/>
              <a:t>Executive Budget Introduction</a:t>
            </a:r>
          </a:p>
          <a:p>
            <a:pPr lvl="1"/>
            <a:r>
              <a:rPr lang="en-US" sz="2200" i="1" dirty="0"/>
              <a:t>School Funding</a:t>
            </a:r>
          </a:p>
          <a:p>
            <a:pPr lvl="1"/>
            <a:r>
              <a:rPr lang="en-US" sz="2200" i="1" dirty="0"/>
              <a:t>School Choice</a:t>
            </a:r>
          </a:p>
          <a:p>
            <a:pPr lvl="1"/>
            <a:r>
              <a:rPr lang="en-US" sz="2200" i="1" dirty="0"/>
              <a:t>Student Wellness</a:t>
            </a:r>
          </a:p>
          <a:p>
            <a:r>
              <a:rPr lang="en-US" sz="2400" b="1" dirty="0">
                <a:solidFill>
                  <a:srgbClr val="0A0A0A"/>
                </a:solidFill>
                <a:effectLst/>
                <a:ea typeface="Calibri" panose="020F0502020204030204" pitchFamily="34" charset="0"/>
              </a:rPr>
              <a:t>ODE Restructuring </a:t>
            </a:r>
          </a:p>
          <a:p>
            <a:r>
              <a:rPr lang="en-US" sz="2400" b="1" dirty="0">
                <a:solidFill>
                  <a:srgbClr val="0A0A0A"/>
                </a:solidFill>
                <a:effectLst/>
                <a:ea typeface="Calibri" panose="020F0502020204030204" pitchFamily="34" charset="0"/>
              </a:rPr>
              <a:t>Tax Flattening</a:t>
            </a:r>
          </a:p>
          <a:p>
            <a:r>
              <a:rPr lang="en-US" sz="2400" b="1" dirty="0">
                <a:solidFill>
                  <a:srgbClr val="0A0A0A"/>
                </a:solidFill>
                <a:ea typeface="Calibri" panose="020F0502020204030204" pitchFamily="34" charset="0"/>
              </a:rPr>
              <a:t>Abortion</a:t>
            </a:r>
            <a:endParaRPr lang="en-US" sz="2400" b="1" dirty="0">
              <a:solidFill>
                <a:srgbClr val="0A0A0A"/>
              </a:solidFill>
              <a:effectLst/>
              <a:ea typeface="Calibri" panose="020F0502020204030204" pitchFamily="34" charset="0"/>
            </a:endParaRPr>
          </a:p>
          <a:p>
            <a:r>
              <a:rPr lang="en-US" sz="2400" b="1" dirty="0">
                <a:solidFill>
                  <a:srgbClr val="0A0A0A"/>
                </a:solidFill>
                <a:effectLst/>
                <a:ea typeface="Calibri" panose="020F0502020204030204" pitchFamily="34" charset="0"/>
              </a:rPr>
              <a:t>New Committees on Tap for Senate</a:t>
            </a:r>
          </a:p>
          <a:p>
            <a:pPr lvl="1"/>
            <a:r>
              <a:rPr lang="en-US" sz="2200" i="1" dirty="0">
                <a:solidFill>
                  <a:srgbClr val="0A0A0A"/>
                </a:solidFill>
                <a:ea typeface="Calibri" panose="020F0502020204030204" pitchFamily="34" charset="0"/>
              </a:rPr>
              <a:t>Medicaid</a:t>
            </a:r>
          </a:p>
          <a:p>
            <a:pPr lvl="1"/>
            <a:r>
              <a:rPr lang="en-US" sz="2200" i="1" dirty="0">
                <a:solidFill>
                  <a:srgbClr val="0A0A0A"/>
                </a:solidFill>
                <a:effectLst/>
                <a:ea typeface="Calibri" panose="020F0502020204030204" pitchFamily="34" charset="0"/>
              </a:rPr>
              <a:t>Community Revitalization</a:t>
            </a:r>
          </a:p>
          <a:p>
            <a:r>
              <a:rPr lang="en-US" sz="2600" b="1" dirty="0">
                <a:solidFill>
                  <a:srgbClr val="0A0A0A"/>
                </a:solidFill>
                <a:ea typeface="Calibri" panose="020F0502020204030204" pitchFamily="34" charset="0"/>
              </a:rPr>
              <a:t>Ending the death Penalty</a:t>
            </a:r>
          </a:p>
          <a:p>
            <a:r>
              <a:rPr lang="en-US" sz="2400" b="1" dirty="0">
                <a:solidFill>
                  <a:srgbClr val="0A0A0A"/>
                </a:solidFill>
                <a:effectLst/>
                <a:ea typeface="Calibri" panose="020F0502020204030204" pitchFamily="34" charset="0"/>
              </a:rPr>
              <a:t>Medical Marijuana</a:t>
            </a:r>
          </a:p>
          <a:p>
            <a:r>
              <a:rPr lang="en-US" sz="2400" b="1" dirty="0">
                <a:solidFill>
                  <a:srgbClr val="0A0A0A"/>
                </a:solidFill>
                <a:ea typeface="Calibri" panose="020F0502020204030204" pitchFamily="34" charset="0"/>
              </a:rPr>
              <a:t>Gun Control &amp; Mental Health</a:t>
            </a:r>
          </a:p>
        </p:txBody>
      </p:sp>
    </p:spTree>
    <p:extLst>
      <p:ext uri="{BB962C8B-B14F-4D97-AF65-F5344CB8AC3E}">
        <p14:creationId xmlns:p14="http://schemas.microsoft.com/office/powerpoint/2010/main" val="1270853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Education Bills of Interest</a:t>
            </a:r>
          </a:p>
        </p:txBody>
      </p:sp>
      <p:graphicFrame>
        <p:nvGraphicFramePr>
          <p:cNvPr id="4" name="Table 3">
            <a:extLst>
              <a:ext uri="{FF2B5EF4-FFF2-40B4-BE49-F238E27FC236}">
                <a16:creationId xmlns:a16="http://schemas.microsoft.com/office/drawing/2014/main" id="{8B26F0EF-F0C9-053F-AB4C-5AD463A34F8C}"/>
              </a:ext>
            </a:extLst>
          </p:cNvPr>
          <p:cNvGraphicFramePr>
            <a:graphicFrameLocks noGrp="1"/>
          </p:cNvGraphicFramePr>
          <p:nvPr>
            <p:extLst>
              <p:ext uri="{D42A27DB-BD31-4B8C-83A1-F6EECF244321}">
                <p14:modId xmlns:p14="http://schemas.microsoft.com/office/powerpoint/2010/main" val="2633942363"/>
              </p:ext>
            </p:extLst>
          </p:nvPr>
        </p:nvGraphicFramePr>
        <p:xfrm>
          <a:off x="4367695" y="1725930"/>
          <a:ext cx="6849252" cy="3657600"/>
        </p:xfrm>
        <a:graphic>
          <a:graphicData uri="http://schemas.openxmlformats.org/drawingml/2006/table">
            <a:tbl>
              <a:tblPr firstRow="1" firstCol="1" bandRow="1">
                <a:tableStyleId>{5C22544A-7EE6-4342-B048-85BDC9FD1C3A}</a:tableStyleId>
              </a:tblPr>
              <a:tblGrid>
                <a:gridCol w="890403">
                  <a:extLst>
                    <a:ext uri="{9D8B030D-6E8A-4147-A177-3AD203B41FA5}">
                      <a16:colId xmlns:a16="http://schemas.microsoft.com/office/drawing/2014/main" val="3517730586"/>
                    </a:ext>
                  </a:extLst>
                </a:gridCol>
                <a:gridCol w="1712313">
                  <a:extLst>
                    <a:ext uri="{9D8B030D-6E8A-4147-A177-3AD203B41FA5}">
                      <a16:colId xmlns:a16="http://schemas.microsoft.com/office/drawing/2014/main" val="11011767"/>
                    </a:ext>
                  </a:extLst>
                </a:gridCol>
                <a:gridCol w="4246536">
                  <a:extLst>
                    <a:ext uri="{9D8B030D-6E8A-4147-A177-3AD203B41FA5}">
                      <a16:colId xmlns:a16="http://schemas.microsoft.com/office/drawing/2014/main" val="2883313645"/>
                    </a:ext>
                  </a:extLst>
                </a:gridCol>
              </a:tblGrid>
              <a:tr h="226445">
                <a:tc>
                  <a:txBody>
                    <a:bodyPr/>
                    <a:lstStyle/>
                    <a:p>
                      <a:pPr marL="0" marR="0">
                        <a:spcBef>
                          <a:spcPts val="0"/>
                        </a:spcBef>
                        <a:spcAft>
                          <a:spcPts val="0"/>
                        </a:spcAft>
                      </a:pPr>
                      <a:r>
                        <a:rPr lang="en-US" sz="2400">
                          <a:effectLst/>
                        </a:rPr>
                        <a:t>SB27</a:t>
                      </a:r>
                      <a:endParaRPr lang="en-US" sz="2400">
                        <a:effectLst/>
                        <a:latin typeface="Times New Roman" panose="02020603050405020304" pitchFamily="18" charset="0"/>
                        <a:ea typeface="Times New Roman" panose="02020603050405020304" pitchFamily="18" charset="0"/>
                      </a:endParaRPr>
                    </a:p>
                  </a:txBody>
                  <a:tcPr marL="0" marR="0" marT="0" marB="0"/>
                </a:tc>
                <a:tc gridSpan="2">
                  <a:txBody>
                    <a:bodyPr/>
                    <a:lstStyle/>
                    <a:p>
                      <a:pPr marL="0" marR="0">
                        <a:spcBef>
                          <a:spcPts val="0"/>
                        </a:spcBef>
                        <a:spcAft>
                          <a:spcPts val="0"/>
                        </a:spcAft>
                      </a:pPr>
                      <a:r>
                        <a:rPr lang="en-US" sz="2400" dirty="0">
                          <a:effectLst/>
                        </a:rPr>
                        <a:t>RATIFY TEACHER MOBILITY COMPACT (ROEGNER K) To ratify the Interstate Teacher Mobility Compact.</a:t>
                      </a:r>
                      <a:endParaRPr lang="en-US" sz="2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725239135"/>
                  </a:ext>
                </a:extLst>
              </a:tr>
              <a:tr h="362416">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2400" dirty="0">
                          <a:effectLst/>
                        </a:rPr>
                        <a:t>Current Status:   </a:t>
                      </a:r>
                      <a:endParaRPr lang="en-US" sz="24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2400">
                          <a:effectLst/>
                        </a:rPr>
                        <a:t>1/23/2023 - Introduced</a:t>
                      </a:r>
                      <a:endParaRPr lang="en-US" sz="2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7012975"/>
                  </a:ext>
                </a:extLst>
              </a:tr>
              <a:tr h="362416">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2400">
                          <a:effectLst/>
                        </a:rPr>
                        <a:t>Recent Status:   </a:t>
                      </a:r>
                      <a:endParaRPr lang="en-US" sz="2400">
                        <a:effectLst/>
                        <a:latin typeface="Times New Roman" panose="02020603050405020304" pitchFamily="18" charset="0"/>
                        <a:ea typeface="Times New Roman" panose="02020603050405020304" pitchFamily="18" charset="0"/>
                      </a:endParaRPr>
                    </a:p>
                  </a:txBody>
                  <a:tcPr marL="0" marR="0" marT="0" marB="0"/>
                </a:tc>
                <a:tc>
                  <a:txBody>
                    <a:bodyPr/>
                    <a:lstStyle/>
                    <a:p>
                      <a:endParaRPr lang="en-US" sz="2400">
                        <a:effectLst/>
                        <a:latin typeface="Times New Roman" panose="02020603050405020304" pitchFamily="18" charset="0"/>
                      </a:endParaRPr>
                    </a:p>
                  </a:txBody>
                  <a:tcPr marL="0" marR="0" marT="0" marB="0" anchor="ctr"/>
                </a:tc>
                <a:extLst>
                  <a:ext uri="{0D108BD9-81ED-4DB2-BD59-A6C34878D82A}">
                    <a16:rowId xmlns:a16="http://schemas.microsoft.com/office/drawing/2014/main" val="2805445346"/>
                  </a:ext>
                </a:extLst>
              </a:tr>
              <a:tr h="625658">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2400">
                          <a:effectLst/>
                        </a:rPr>
                        <a:t>State Bill Page:   </a:t>
                      </a:r>
                      <a:endParaRPr lang="en-US" sz="2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2400" u="sng" dirty="0">
                          <a:effectLst/>
                          <a:hlinkClick r:id="rId3"/>
                        </a:rPr>
                        <a:t>https://www.legislature.ohio.gov/legislation/legislation-summary?id=GA135-SB-27</a:t>
                      </a:r>
                      <a:endParaRPr lang="en-US" sz="2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882526130"/>
                  </a:ext>
                </a:extLst>
              </a:tr>
            </a:tbl>
          </a:graphicData>
        </a:graphic>
      </p:graphicFrame>
    </p:spTree>
    <p:extLst>
      <p:ext uri="{BB962C8B-B14F-4D97-AF65-F5344CB8AC3E}">
        <p14:creationId xmlns:p14="http://schemas.microsoft.com/office/powerpoint/2010/main" val="3183826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Education Bills of Interest</a:t>
            </a:r>
          </a:p>
        </p:txBody>
      </p:sp>
      <p:graphicFrame>
        <p:nvGraphicFramePr>
          <p:cNvPr id="4" name="Table 3">
            <a:extLst>
              <a:ext uri="{FF2B5EF4-FFF2-40B4-BE49-F238E27FC236}">
                <a16:creationId xmlns:a16="http://schemas.microsoft.com/office/drawing/2014/main" id="{67860D28-1966-041C-931E-2A0841E5C5A6}"/>
              </a:ext>
            </a:extLst>
          </p:cNvPr>
          <p:cNvGraphicFramePr>
            <a:graphicFrameLocks noGrp="1"/>
          </p:cNvGraphicFramePr>
          <p:nvPr>
            <p:extLst>
              <p:ext uri="{D42A27DB-BD31-4B8C-83A1-F6EECF244321}">
                <p14:modId xmlns:p14="http://schemas.microsoft.com/office/powerpoint/2010/main" val="2701653309"/>
              </p:ext>
            </p:extLst>
          </p:nvPr>
        </p:nvGraphicFramePr>
        <p:xfrm>
          <a:off x="4998221" y="2118610"/>
          <a:ext cx="6311893" cy="3657600"/>
        </p:xfrm>
        <a:graphic>
          <a:graphicData uri="http://schemas.openxmlformats.org/drawingml/2006/table">
            <a:tbl>
              <a:tblPr firstRow="1" firstCol="1" bandRow="1">
                <a:tableStyleId>{5C22544A-7EE6-4342-B048-85BDC9FD1C3A}</a:tableStyleId>
              </a:tblPr>
              <a:tblGrid>
                <a:gridCol w="820546">
                  <a:extLst>
                    <a:ext uri="{9D8B030D-6E8A-4147-A177-3AD203B41FA5}">
                      <a16:colId xmlns:a16="http://schemas.microsoft.com/office/drawing/2014/main" val="3897046911"/>
                    </a:ext>
                  </a:extLst>
                </a:gridCol>
                <a:gridCol w="1577973">
                  <a:extLst>
                    <a:ext uri="{9D8B030D-6E8A-4147-A177-3AD203B41FA5}">
                      <a16:colId xmlns:a16="http://schemas.microsoft.com/office/drawing/2014/main" val="1561303897"/>
                    </a:ext>
                  </a:extLst>
                </a:gridCol>
                <a:gridCol w="3913374">
                  <a:extLst>
                    <a:ext uri="{9D8B030D-6E8A-4147-A177-3AD203B41FA5}">
                      <a16:colId xmlns:a16="http://schemas.microsoft.com/office/drawing/2014/main" val="2702933007"/>
                    </a:ext>
                  </a:extLst>
                </a:gridCol>
              </a:tblGrid>
              <a:tr h="0">
                <a:tc>
                  <a:txBody>
                    <a:bodyPr/>
                    <a:lstStyle/>
                    <a:p>
                      <a:pPr marL="0" marR="0">
                        <a:spcBef>
                          <a:spcPts val="0"/>
                        </a:spcBef>
                        <a:spcAft>
                          <a:spcPts val="0"/>
                        </a:spcAft>
                      </a:pPr>
                      <a:r>
                        <a:rPr lang="en-US" sz="2400">
                          <a:effectLst/>
                        </a:rPr>
                        <a:t>SB29</a:t>
                      </a:r>
                      <a:endParaRPr lang="en-US" sz="2400">
                        <a:effectLst/>
                        <a:latin typeface="Times New Roman" panose="02020603050405020304" pitchFamily="18" charset="0"/>
                        <a:ea typeface="Times New Roman" panose="02020603050405020304" pitchFamily="18" charset="0"/>
                      </a:endParaRPr>
                    </a:p>
                  </a:txBody>
                  <a:tcPr marL="0" marR="0" marT="0" marB="0"/>
                </a:tc>
                <a:tc gridSpan="2">
                  <a:txBody>
                    <a:bodyPr/>
                    <a:lstStyle/>
                    <a:p>
                      <a:pPr marL="0" marR="0">
                        <a:spcBef>
                          <a:spcPts val="0"/>
                        </a:spcBef>
                        <a:spcAft>
                          <a:spcPts val="0"/>
                        </a:spcAft>
                      </a:pPr>
                      <a:r>
                        <a:rPr lang="en-US" sz="2400">
                          <a:effectLst/>
                        </a:rPr>
                        <a:t>EDUCATION RECORDS, STUDENT PRIVACY (HUFFMAN S) Regarding education records and student data privacy.</a:t>
                      </a:r>
                      <a:endParaRPr lang="en-US" sz="240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1037308134"/>
                  </a:ext>
                </a:extLst>
              </a:tr>
              <a:tr h="0">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2400">
                          <a:effectLst/>
                        </a:rPr>
                        <a:t>Current Status:   </a:t>
                      </a:r>
                      <a:endParaRPr lang="en-US" sz="2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2400" dirty="0">
                          <a:effectLst/>
                        </a:rPr>
                        <a:t>1/23/2023 - Introduced</a:t>
                      </a:r>
                      <a:endParaRPr lang="en-US" sz="2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973073596"/>
                  </a:ext>
                </a:extLst>
              </a:tr>
              <a:tr h="0">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2400">
                          <a:effectLst/>
                        </a:rPr>
                        <a:t>Recent Status:   </a:t>
                      </a:r>
                      <a:endParaRPr lang="en-US" sz="2400">
                        <a:effectLst/>
                        <a:latin typeface="Times New Roman" panose="02020603050405020304" pitchFamily="18" charset="0"/>
                        <a:ea typeface="Times New Roman" panose="02020603050405020304" pitchFamily="18" charset="0"/>
                      </a:endParaRPr>
                    </a:p>
                  </a:txBody>
                  <a:tcPr marL="0" marR="0" marT="0" marB="0"/>
                </a:tc>
                <a:tc>
                  <a:txBody>
                    <a:bodyPr/>
                    <a:lstStyle/>
                    <a:p>
                      <a:endParaRPr lang="en-US" sz="2400">
                        <a:effectLst/>
                        <a:latin typeface="Times New Roman" panose="02020603050405020304" pitchFamily="18" charset="0"/>
                      </a:endParaRPr>
                    </a:p>
                  </a:txBody>
                  <a:tcPr marL="0" marR="0" marT="0" marB="0" anchor="ctr"/>
                </a:tc>
                <a:extLst>
                  <a:ext uri="{0D108BD9-81ED-4DB2-BD59-A6C34878D82A}">
                    <a16:rowId xmlns:a16="http://schemas.microsoft.com/office/drawing/2014/main" val="3454832596"/>
                  </a:ext>
                </a:extLst>
              </a:tr>
              <a:tr h="0">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r">
                        <a:spcBef>
                          <a:spcPts val="0"/>
                        </a:spcBef>
                        <a:spcAft>
                          <a:spcPts val="0"/>
                        </a:spcAft>
                      </a:pPr>
                      <a:r>
                        <a:rPr lang="en-US" sz="2400">
                          <a:effectLst/>
                        </a:rPr>
                        <a:t>State Bill Page:   </a:t>
                      </a:r>
                      <a:endParaRPr lang="en-US" sz="24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2400" u="sng" dirty="0">
                          <a:effectLst/>
                          <a:hlinkClick r:id="rId3"/>
                        </a:rPr>
                        <a:t>https://www.legislature.ohio.gov/legislation/legislation-summary?id=GA135-SB-29</a:t>
                      </a:r>
                      <a:endParaRPr lang="en-US" sz="2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47508300"/>
                  </a:ext>
                </a:extLst>
              </a:tr>
            </a:tbl>
          </a:graphicData>
        </a:graphic>
      </p:graphicFrame>
    </p:spTree>
    <p:extLst>
      <p:ext uri="{BB962C8B-B14F-4D97-AF65-F5344CB8AC3E}">
        <p14:creationId xmlns:p14="http://schemas.microsoft.com/office/powerpoint/2010/main" val="1383047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fontScale="90000"/>
          </a:bodyPr>
          <a:lstStyle/>
          <a:p>
            <a:pPr algn="r"/>
            <a:r>
              <a:rPr lang="en-US" sz="4000" dirty="0">
                <a:solidFill>
                  <a:srgbClr val="FFFFFF"/>
                </a:solidFill>
              </a:rPr>
              <a:t>SB 1: Reorganizing the State Board of Education &amp; ODE</a:t>
            </a:r>
          </a:p>
        </p:txBody>
      </p:sp>
      <p:sp>
        <p:nvSpPr>
          <p:cNvPr id="4" name="TextBox 3">
            <a:extLst>
              <a:ext uri="{FF2B5EF4-FFF2-40B4-BE49-F238E27FC236}">
                <a16:creationId xmlns:a16="http://schemas.microsoft.com/office/drawing/2014/main" id="{D56C1E56-83F7-1E66-13F9-CF53D6780DC5}"/>
              </a:ext>
            </a:extLst>
          </p:cNvPr>
          <p:cNvSpPr txBox="1"/>
          <p:nvPr/>
        </p:nvSpPr>
        <p:spPr>
          <a:xfrm>
            <a:off x="4517136" y="1353312"/>
            <a:ext cx="7086600" cy="4185761"/>
          </a:xfrm>
          <a:prstGeom prst="rect">
            <a:avLst/>
          </a:prstGeom>
          <a:noFill/>
        </p:spPr>
        <p:txBody>
          <a:bodyPr wrap="square" rtlCol="0">
            <a:spAutoFit/>
          </a:bodyPr>
          <a:lstStyle/>
          <a:p>
            <a:r>
              <a:rPr lang="en-US" sz="2400" b="1" dirty="0"/>
              <a:t>Overview &amp; Operation</a:t>
            </a:r>
          </a:p>
          <a:p>
            <a:pPr marL="342900" indent="-342900">
              <a:buFont typeface="Arial" panose="020B0604020202020204" pitchFamily="34" charset="0"/>
              <a:buChar char="•"/>
            </a:pPr>
            <a:r>
              <a:rPr lang="en-US" sz="2200" dirty="0"/>
              <a:t>SB 1 Renames the Department of Education as the Department of Education and Workforce (DEW). </a:t>
            </a:r>
          </a:p>
          <a:p>
            <a:endParaRPr lang="en-US" sz="2200" dirty="0"/>
          </a:p>
          <a:p>
            <a:pPr marL="342900" indent="-342900">
              <a:buFont typeface="Arial" panose="020B0604020202020204" pitchFamily="34" charset="0"/>
              <a:buChar char="•"/>
            </a:pPr>
            <a:r>
              <a:rPr lang="en-US" sz="2200" dirty="0"/>
              <a:t>Creates the position of Director of Education and Workforce appointed by the Governor with the advice and consent of the Senate, to oversee DEW and primary and secondary education in Ohio.</a:t>
            </a:r>
          </a:p>
          <a:p>
            <a:endParaRPr lang="en-US" sz="2200" dirty="0"/>
          </a:p>
          <a:p>
            <a:pPr marL="342900" indent="-342900">
              <a:buFont typeface="Arial" panose="020B0604020202020204" pitchFamily="34" charset="0"/>
              <a:buChar char="•"/>
            </a:pPr>
            <a:r>
              <a:rPr lang="en-US" sz="2200" dirty="0"/>
              <a:t>Transfers to DEW, or where applicable the Director, most of the powers and duties assigned to the State Board of Education and the Superintendent of Public Instruction.  </a:t>
            </a:r>
          </a:p>
        </p:txBody>
      </p:sp>
    </p:spTree>
    <p:extLst>
      <p:ext uri="{BB962C8B-B14F-4D97-AF65-F5344CB8AC3E}">
        <p14:creationId xmlns:p14="http://schemas.microsoft.com/office/powerpoint/2010/main" val="3474143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SB 1</a:t>
            </a:r>
          </a:p>
        </p:txBody>
      </p:sp>
      <p:sp>
        <p:nvSpPr>
          <p:cNvPr id="4" name="TextBox 3">
            <a:extLst>
              <a:ext uri="{FF2B5EF4-FFF2-40B4-BE49-F238E27FC236}">
                <a16:creationId xmlns:a16="http://schemas.microsoft.com/office/drawing/2014/main" id="{D56C1E56-83F7-1E66-13F9-CF53D6780DC5}"/>
              </a:ext>
            </a:extLst>
          </p:cNvPr>
          <p:cNvSpPr txBox="1"/>
          <p:nvPr/>
        </p:nvSpPr>
        <p:spPr>
          <a:xfrm>
            <a:off x="4379976" y="98298"/>
            <a:ext cx="7086600" cy="6678751"/>
          </a:xfrm>
          <a:prstGeom prst="rect">
            <a:avLst/>
          </a:prstGeom>
          <a:noFill/>
        </p:spPr>
        <p:txBody>
          <a:bodyPr wrap="square" rtlCol="0">
            <a:spAutoFit/>
          </a:bodyPr>
          <a:lstStyle/>
          <a:p>
            <a:r>
              <a:rPr lang="en-US" sz="2400" b="1" dirty="0"/>
              <a:t>Examples of the powers and duties transferred include: </a:t>
            </a:r>
          </a:p>
          <a:p>
            <a:pPr marL="342900" indent="-342900">
              <a:buFont typeface="+mj-lt"/>
              <a:buAutoNum type="arabicPeriod"/>
            </a:pPr>
            <a:r>
              <a:rPr lang="en-US" sz="2000" dirty="0"/>
              <a:t>Adopting minimum education standards for elementary and secondary schools, and minimum operating standards for school districts; </a:t>
            </a:r>
          </a:p>
          <a:p>
            <a:pPr marL="342900" indent="-342900">
              <a:buFont typeface="+mj-lt"/>
              <a:buAutoNum type="arabicPeriod"/>
            </a:pPr>
            <a:r>
              <a:rPr lang="en-US" sz="2000" dirty="0"/>
              <a:t>Issuing and revoking state charters to school districts, school buildings operated by districts, and nonpublic schools that elect to seek a charter;  </a:t>
            </a:r>
          </a:p>
          <a:p>
            <a:pPr marL="342900" indent="-342900">
              <a:buFont typeface="+mj-lt"/>
              <a:buAutoNum type="arabicPeriod"/>
            </a:pPr>
            <a:r>
              <a:rPr lang="en-US" sz="2000" dirty="0"/>
              <a:t>Developing state academic standards and model curricula; </a:t>
            </a:r>
          </a:p>
          <a:p>
            <a:pPr marL="342900" indent="-342900">
              <a:buFont typeface="+mj-lt"/>
              <a:buAutoNum type="arabicPeriod"/>
            </a:pPr>
            <a:r>
              <a:rPr lang="en-US" sz="2000" dirty="0"/>
              <a:t>Establishing the statewide program for assessing student achievement through standardized assessments;  </a:t>
            </a:r>
          </a:p>
          <a:p>
            <a:pPr marL="342900" indent="-342900">
              <a:buFont typeface="+mj-lt"/>
              <a:buAutoNum type="arabicPeriod"/>
            </a:pPr>
            <a:r>
              <a:rPr lang="en-US" sz="2000" dirty="0"/>
              <a:t>Establishing the state report card system for school districts, community schools, STEM schools, and college-preparatory boarding schools; </a:t>
            </a:r>
          </a:p>
          <a:p>
            <a:pPr marL="342900" indent="-342900">
              <a:buFont typeface="+mj-lt"/>
              <a:buAutoNum type="arabicPeriod"/>
            </a:pPr>
            <a:r>
              <a:rPr lang="en-US" sz="2000" dirty="0"/>
              <a:t>Administering state scholarship programs; </a:t>
            </a:r>
          </a:p>
          <a:p>
            <a:pPr marL="342900" indent="-342900">
              <a:buFont typeface="+mj-lt"/>
              <a:buAutoNum type="arabicPeriod"/>
            </a:pPr>
            <a:r>
              <a:rPr lang="en-US" sz="2000" dirty="0"/>
              <a:t>Performing prescribed functions regarding the creation and operation joint vocational school districts; </a:t>
            </a:r>
          </a:p>
          <a:p>
            <a:pPr marL="342900" indent="-342900">
              <a:buFont typeface="+mj-lt"/>
              <a:buAutoNum type="arabicPeriod"/>
            </a:pPr>
            <a:r>
              <a:rPr lang="en-US" sz="2000" dirty="0"/>
              <a:t>Providing oversight to, and performing functions regarding, community schools, community school sponsors, and STEM schools; and </a:t>
            </a:r>
          </a:p>
          <a:p>
            <a:pPr marL="342900" indent="-342900">
              <a:buFont typeface="+mj-lt"/>
              <a:buAutoNum type="arabicPeriod"/>
            </a:pPr>
            <a:r>
              <a:rPr lang="en-US" sz="2000" dirty="0"/>
              <a:t>Calculating and distributing all foundation funding payments.</a:t>
            </a:r>
          </a:p>
        </p:txBody>
      </p:sp>
    </p:spTree>
    <p:extLst>
      <p:ext uri="{BB962C8B-B14F-4D97-AF65-F5344CB8AC3E}">
        <p14:creationId xmlns:p14="http://schemas.microsoft.com/office/powerpoint/2010/main" val="904218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SB 1</a:t>
            </a:r>
          </a:p>
        </p:txBody>
      </p:sp>
      <p:sp>
        <p:nvSpPr>
          <p:cNvPr id="4" name="TextBox 3">
            <a:extLst>
              <a:ext uri="{FF2B5EF4-FFF2-40B4-BE49-F238E27FC236}">
                <a16:creationId xmlns:a16="http://schemas.microsoft.com/office/drawing/2014/main" id="{D56C1E56-83F7-1E66-13F9-CF53D6780DC5}"/>
              </a:ext>
            </a:extLst>
          </p:cNvPr>
          <p:cNvSpPr txBox="1"/>
          <p:nvPr/>
        </p:nvSpPr>
        <p:spPr>
          <a:xfrm>
            <a:off x="4517136" y="1353312"/>
            <a:ext cx="7086600" cy="2893100"/>
          </a:xfrm>
          <a:prstGeom prst="rect">
            <a:avLst/>
          </a:prstGeom>
          <a:noFill/>
        </p:spPr>
        <p:txBody>
          <a:bodyPr wrap="square" rtlCol="0">
            <a:spAutoFit/>
          </a:bodyPr>
          <a:lstStyle/>
          <a:p>
            <a:r>
              <a:rPr lang="en-US" sz="2400" b="1" dirty="0"/>
              <a:t>State Board of Education Duties and powers retained under continuing law regarding:  </a:t>
            </a:r>
          </a:p>
          <a:p>
            <a:endParaRPr lang="en-US" sz="2400" dirty="0"/>
          </a:p>
          <a:p>
            <a:pPr marL="342900" indent="-342900">
              <a:buAutoNum type="arabicPeriod"/>
            </a:pPr>
            <a:r>
              <a:rPr lang="en-US" sz="2200" dirty="0"/>
              <a:t>Educator licensure and licensee disciplinary actions; </a:t>
            </a:r>
          </a:p>
          <a:p>
            <a:pPr marL="342900" indent="-342900">
              <a:buAutoNum type="arabicPeriod"/>
            </a:pPr>
            <a:r>
              <a:rPr lang="en-US" sz="2200" dirty="0"/>
              <a:t>School district territory transfer determinations;</a:t>
            </a:r>
          </a:p>
          <a:p>
            <a:pPr marL="342900" indent="-342900">
              <a:buAutoNum type="arabicPeriod"/>
            </a:pPr>
            <a:r>
              <a:rPr lang="en-US" sz="2200" dirty="0"/>
              <a:t>The teacher and school counselor evaluation systems; </a:t>
            </a:r>
          </a:p>
          <a:p>
            <a:pPr marL="342900" indent="-342900">
              <a:buAutoNum type="arabicPeriod"/>
            </a:pPr>
            <a:r>
              <a:rPr lang="en-US" sz="2200" dirty="0"/>
              <a:t>The annual teacher recognition program; and </a:t>
            </a:r>
          </a:p>
          <a:p>
            <a:pPr marL="342900" indent="-342900">
              <a:buAutoNum type="arabicPeriod"/>
            </a:pPr>
            <a:r>
              <a:rPr lang="en-US" sz="2200" dirty="0"/>
              <a:t>The Educator Standards Board (ESB).</a:t>
            </a:r>
          </a:p>
        </p:txBody>
      </p:sp>
    </p:spTree>
    <p:extLst>
      <p:ext uri="{BB962C8B-B14F-4D97-AF65-F5344CB8AC3E}">
        <p14:creationId xmlns:p14="http://schemas.microsoft.com/office/powerpoint/2010/main" val="525048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SB 1</a:t>
            </a:r>
          </a:p>
        </p:txBody>
      </p:sp>
      <p:sp>
        <p:nvSpPr>
          <p:cNvPr id="4" name="TextBox 3">
            <a:extLst>
              <a:ext uri="{FF2B5EF4-FFF2-40B4-BE49-F238E27FC236}">
                <a16:creationId xmlns:a16="http://schemas.microsoft.com/office/drawing/2014/main" id="{D56C1E56-83F7-1E66-13F9-CF53D6780DC5}"/>
              </a:ext>
            </a:extLst>
          </p:cNvPr>
          <p:cNvSpPr txBox="1"/>
          <p:nvPr/>
        </p:nvSpPr>
        <p:spPr>
          <a:xfrm>
            <a:off x="4517136" y="627586"/>
            <a:ext cx="7086600" cy="5386090"/>
          </a:xfrm>
          <a:prstGeom prst="rect">
            <a:avLst/>
          </a:prstGeom>
          <a:noFill/>
        </p:spPr>
        <p:txBody>
          <a:bodyPr wrap="square" rtlCol="0">
            <a:spAutoFit/>
          </a:bodyPr>
          <a:lstStyle/>
          <a:p>
            <a:r>
              <a:rPr lang="en-US" sz="2400" b="1" dirty="0"/>
              <a:t>Organization of the DEW</a:t>
            </a:r>
          </a:p>
          <a:p>
            <a:pPr marL="342900" indent="-342900">
              <a:buFont typeface="Arial" panose="020B0604020202020204" pitchFamily="34" charset="0"/>
              <a:buChar char="•"/>
            </a:pPr>
            <a:r>
              <a:rPr lang="en-US" sz="2000" dirty="0"/>
              <a:t>Consists of the Division of Primary and Secondary Education and the Division of Career-Technical Education. </a:t>
            </a:r>
          </a:p>
          <a:p>
            <a:pPr marL="342900" indent="-342900">
              <a:buFont typeface="Arial" panose="020B0604020202020204" pitchFamily="34" charset="0"/>
              <a:buChar char="•"/>
            </a:pPr>
            <a:r>
              <a:rPr lang="en-US" sz="2000" dirty="0"/>
              <a:t>Each division is headed by a Deputy Director appointed by the Director with the advice and consent of the Senate. </a:t>
            </a:r>
          </a:p>
          <a:p>
            <a:pPr marL="342900" indent="-342900">
              <a:buFont typeface="Arial" panose="020B0604020202020204" pitchFamily="34" charset="0"/>
              <a:buChar char="•"/>
            </a:pPr>
            <a:r>
              <a:rPr lang="en-US" sz="2000" dirty="0"/>
              <a:t>Except for those duties and powers retained by the State Board and state Superintendent, the bill vests responsibility for primary, secondary, special, and career-technical education in the Director. </a:t>
            </a:r>
          </a:p>
          <a:p>
            <a:pPr marL="342900" indent="-342900">
              <a:buFont typeface="Arial" panose="020B0604020202020204" pitchFamily="34" charset="0"/>
              <a:buChar char="•"/>
            </a:pPr>
            <a:r>
              <a:rPr lang="en-US" sz="2000" dirty="0"/>
              <a:t>The Director may delegate duties and powers to either division as the Director determines appropriate. The Director also is responsible for adopting DEW’s administrative rules and for employing personnel to carry out the Department’s powers and duties. </a:t>
            </a:r>
          </a:p>
          <a:p>
            <a:pPr marL="342900" indent="-342900">
              <a:buFont typeface="Arial" panose="020B0604020202020204" pitchFamily="34" charset="0"/>
              <a:buChar char="•"/>
            </a:pPr>
            <a:r>
              <a:rPr lang="en-US" sz="2000" dirty="0"/>
              <a:t>The Director does not adopt rules regarding the State Board’s and state Superintendent’s retained powers. </a:t>
            </a:r>
          </a:p>
          <a:p>
            <a:pPr marL="342900" indent="-342900">
              <a:buFont typeface="Arial" panose="020B0604020202020204" pitchFamily="34" charset="0"/>
              <a:buChar char="•"/>
            </a:pPr>
            <a:r>
              <a:rPr lang="en-US" sz="2000" dirty="0"/>
              <a:t>It also subjects DEW to the Administrative Procedure Act.</a:t>
            </a:r>
          </a:p>
        </p:txBody>
      </p:sp>
    </p:spTree>
    <p:extLst>
      <p:ext uri="{BB962C8B-B14F-4D97-AF65-F5344CB8AC3E}">
        <p14:creationId xmlns:p14="http://schemas.microsoft.com/office/powerpoint/2010/main" val="2034916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623014"/>
            <a:ext cx="3201366" cy="3324396"/>
          </a:xfrm>
        </p:spPr>
        <p:txBody>
          <a:bodyPr anchor="b">
            <a:normAutofit/>
          </a:bodyPr>
          <a:lstStyle/>
          <a:p>
            <a:pPr algn="r"/>
            <a:r>
              <a:rPr lang="en-US" sz="4000" dirty="0">
                <a:solidFill>
                  <a:srgbClr val="FFFFFF"/>
                </a:solidFill>
              </a:rPr>
              <a:t>SB 1</a:t>
            </a:r>
          </a:p>
        </p:txBody>
      </p:sp>
      <p:sp>
        <p:nvSpPr>
          <p:cNvPr id="4" name="TextBox 3">
            <a:extLst>
              <a:ext uri="{FF2B5EF4-FFF2-40B4-BE49-F238E27FC236}">
                <a16:creationId xmlns:a16="http://schemas.microsoft.com/office/drawing/2014/main" id="{D56C1E56-83F7-1E66-13F9-CF53D6780DC5}"/>
              </a:ext>
            </a:extLst>
          </p:cNvPr>
          <p:cNvSpPr txBox="1"/>
          <p:nvPr/>
        </p:nvSpPr>
        <p:spPr>
          <a:xfrm>
            <a:off x="4517136" y="2410666"/>
            <a:ext cx="7086600" cy="2308324"/>
          </a:xfrm>
          <a:prstGeom prst="rect">
            <a:avLst/>
          </a:prstGeom>
          <a:noFill/>
        </p:spPr>
        <p:txBody>
          <a:bodyPr wrap="square" rtlCol="0">
            <a:spAutoFit/>
          </a:bodyPr>
          <a:lstStyle/>
          <a:p>
            <a:r>
              <a:rPr lang="en-US" sz="2400" b="1" dirty="0"/>
              <a:t>General Assembly oversight:  Rescission or invalidation of rule by concurrent resolution </a:t>
            </a:r>
          </a:p>
          <a:p>
            <a:pPr marL="342900" indent="-342900">
              <a:buFont typeface="Arial" panose="020B0604020202020204" pitchFamily="34" charset="0"/>
              <a:buChar char="•"/>
            </a:pPr>
            <a:r>
              <a:rPr lang="en-US" sz="2400" dirty="0"/>
              <a:t>The bill permits the General Assembly, in accordance with continuing law, to adopt a concurrent resolution to rescind or invalidate any administrative rule adopted by the Director.</a:t>
            </a:r>
            <a:endParaRPr lang="en-US" sz="2000" dirty="0"/>
          </a:p>
        </p:txBody>
      </p:sp>
    </p:spTree>
    <p:extLst>
      <p:ext uri="{BB962C8B-B14F-4D97-AF65-F5344CB8AC3E}">
        <p14:creationId xmlns:p14="http://schemas.microsoft.com/office/powerpoint/2010/main" val="2149547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E9CC1-9E23-8A46-A54D-7DE7C73D909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Key Leadership</a:t>
            </a:r>
          </a:p>
        </p:txBody>
      </p:sp>
      <p:sp>
        <p:nvSpPr>
          <p:cNvPr id="3" name="Content Placeholder 2">
            <a:extLst>
              <a:ext uri="{FF2B5EF4-FFF2-40B4-BE49-F238E27FC236}">
                <a16:creationId xmlns:a16="http://schemas.microsoft.com/office/drawing/2014/main" id="{1221EFC4-1EF4-164A-9544-8CAF452AD105}"/>
              </a:ext>
            </a:extLst>
          </p:cNvPr>
          <p:cNvSpPr>
            <a:spLocks noGrp="1"/>
          </p:cNvSpPr>
          <p:nvPr>
            <p:ph idx="1"/>
          </p:nvPr>
        </p:nvSpPr>
        <p:spPr>
          <a:xfrm>
            <a:off x="3577590" y="320040"/>
            <a:ext cx="8458200" cy="6412230"/>
          </a:xfrm>
        </p:spPr>
        <p:txBody>
          <a:bodyPr anchor="ctr">
            <a:noAutofit/>
          </a:bodyPr>
          <a:lstStyle/>
          <a:p>
            <a:pPr marL="685800" marR="0" indent="0">
              <a:spcBef>
                <a:spcPts val="0"/>
              </a:spcBef>
              <a:spcAft>
                <a:spcPts val="0"/>
              </a:spcAft>
              <a:buNone/>
            </a:pPr>
            <a:r>
              <a:rPr lang="en-US" sz="2000" b="1" dirty="0">
                <a:solidFill>
                  <a:srgbClr val="000000"/>
                </a:solidFill>
                <a:effectLst/>
                <a:ea typeface="Times New Roman" panose="02020603050405020304" pitchFamily="18" charset="0"/>
              </a:rPr>
              <a:t>House Democratic Caucus:  </a:t>
            </a:r>
            <a:r>
              <a:rPr lang="en-US" sz="2000" dirty="0">
                <a:solidFill>
                  <a:srgbClr val="000000"/>
                </a:solidFill>
                <a:effectLst/>
                <a:ea typeface="Times New Roman" panose="02020603050405020304" pitchFamily="18" charset="0"/>
              </a:rPr>
              <a:t>Rep. Allison Russo (D-Upper Arlington) minority leader, Rep. </a:t>
            </a:r>
            <a:r>
              <a:rPr lang="en-US" sz="2000" dirty="0" err="1">
                <a:solidFill>
                  <a:srgbClr val="000000"/>
                </a:solidFill>
                <a:effectLst/>
                <a:ea typeface="Times New Roman" panose="02020603050405020304" pitchFamily="18" charset="0"/>
              </a:rPr>
              <a:t>Dontavius</a:t>
            </a:r>
            <a:r>
              <a:rPr lang="en-US" sz="2000" dirty="0">
                <a:solidFill>
                  <a:srgbClr val="000000"/>
                </a:solidFill>
                <a:effectLst/>
                <a:ea typeface="Times New Roman" panose="02020603050405020304" pitchFamily="18" charset="0"/>
              </a:rPr>
              <a:t> </a:t>
            </a:r>
            <a:r>
              <a:rPr lang="en-US" sz="2000" dirty="0" err="1">
                <a:solidFill>
                  <a:srgbClr val="000000"/>
                </a:solidFill>
                <a:effectLst/>
                <a:ea typeface="Times New Roman" panose="02020603050405020304" pitchFamily="18" charset="0"/>
              </a:rPr>
              <a:t>Jarrells</a:t>
            </a:r>
            <a:r>
              <a:rPr lang="en-US" sz="2000" dirty="0">
                <a:solidFill>
                  <a:srgbClr val="000000"/>
                </a:solidFill>
                <a:effectLst/>
                <a:ea typeface="Times New Roman" panose="02020603050405020304" pitchFamily="18" charset="0"/>
              </a:rPr>
              <a:t> (D-Columbus) assistant minority leader; Rep. Jessica Miranda (D-Forest Park) as the returning minority whip; and Rep. </a:t>
            </a:r>
            <a:r>
              <a:rPr lang="en-US" sz="2000" dirty="0" err="1">
                <a:solidFill>
                  <a:srgbClr val="000000"/>
                </a:solidFill>
                <a:effectLst/>
                <a:ea typeface="Times New Roman" panose="02020603050405020304" pitchFamily="18" charset="0"/>
              </a:rPr>
              <a:t>Tavia</a:t>
            </a:r>
            <a:r>
              <a:rPr lang="en-US" sz="2000" dirty="0">
                <a:solidFill>
                  <a:srgbClr val="000000"/>
                </a:solidFill>
                <a:effectLst/>
                <a:ea typeface="Times New Roman" panose="02020603050405020304" pitchFamily="18" charset="0"/>
              </a:rPr>
              <a:t> </a:t>
            </a:r>
            <a:r>
              <a:rPr lang="en-US" sz="2000" dirty="0" err="1">
                <a:solidFill>
                  <a:srgbClr val="000000"/>
                </a:solidFill>
                <a:effectLst/>
                <a:ea typeface="Times New Roman" panose="02020603050405020304" pitchFamily="18" charset="0"/>
              </a:rPr>
              <a:t>Galonski</a:t>
            </a:r>
            <a:r>
              <a:rPr lang="en-US" sz="2000" dirty="0">
                <a:solidFill>
                  <a:srgbClr val="000000"/>
                </a:solidFill>
                <a:effectLst/>
                <a:ea typeface="Times New Roman" panose="02020603050405020304" pitchFamily="18" charset="0"/>
              </a:rPr>
              <a:t> (D-Akron) as the new assistant whip.</a:t>
            </a:r>
            <a:endParaRPr lang="en-US" sz="2000" dirty="0">
              <a:effectLst/>
              <a:ea typeface="Times New Roman" panose="02020603050405020304" pitchFamily="18" charset="0"/>
            </a:endParaRPr>
          </a:p>
          <a:p>
            <a:pPr marL="685800" marR="0" indent="0">
              <a:spcBef>
                <a:spcPts val="0"/>
              </a:spcBef>
              <a:spcAft>
                <a:spcPts val="0"/>
              </a:spcAft>
              <a:buNone/>
            </a:pPr>
            <a:r>
              <a:rPr lang="en-US" sz="2000" b="1" dirty="0">
                <a:effectLst/>
                <a:ea typeface="Times New Roman" panose="02020603050405020304" pitchFamily="18" charset="0"/>
              </a:rPr>
              <a:t> </a:t>
            </a:r>
            <a:endParaRPr lang="en-US" sz="2000" dirty="0">
              <a:effectLst/>
              <a:ea typeface="Times New Roman" panose="02020603050405020304" pitchFamily="18" charset="0"/>
            </a:endParaRPr>
          </a:p>
          <a:p>
            <a:pPr marL="685800" marR="0" indent="0">
              <a:spcBef>
                <a:spcPts val="0"/>
              </a:spcBef>
              <a:spcAft>
                <a:spcPts val="0"/>
              </a:spcAft>
              <a:buNone/>
            </a:pPr>
            <a:r>
              <a:rPr lang="en-US" sz="2000" b="1" dirty="0">
                <a:solidFill>
                  <a:srgbClr val="000000"/>
                </a:solidFill>
                <a:effectLst/>
                <a:ea typeface="Times New Roman" panose="02020603050405020304" pitchFamily="18" charset="0"/>
              </a:rPr>
              <a:t>House Republican Caucus: </a:t>
            </a:r>
            <a:r>
              <a:rPr lang="en-US" sz="2000" dirty="0">
                <a:solidFill>
                  <a:srgbClr val="000000"/>
                </a:solidFill>
                <a:effectLst/>
                <a:ea typeface="Times New Roman" panose="02020603050405020304" pitchFamily="18" charset="0"/>
              </a:rPr>
              <a:t>Rep. Jason Stephens (R-Kitts Hill) Speaker, Rep. Scott </a:t>
            </a:r>
            <a:r>
              <a:rPr lang="en-US" sz="2000" dirty="0" err="1">
                <a:solidFill>
                  <a:srgbClr val="000000"/>
                </a:solidFill>
                <a:effectLst/>
                <a:ea typeface="Times New Roman" panose="02020603050405020304" pitchFamily="18" charset="0"/>
              </a:rPr>
              <a:t>Oelslager</a:t>
            </a:r>
            <a:r>
              <a:rPr lang="en-US" sz="2000" dirty="0">
                <a:solidFill>
                  <a:srgbClr val="000000"/>
                </a:solidFill>
                <a:effectLst/>
                <a:ea typeface="Times New Roman" panose="02020603050405020304" pitchFamily="18" charset="0"/>
              </a:rPr>
              <a:t> (R-Canton), Speaker Pro Tempore, </a:t>
            </a:r>
            <a:r>
              <a:rPr lang="en-US" sz="2000" b="0" i="0" dirty="0">
                <a:solidFill>
                  <a:srgbClr val="0A0A0A"/>
                </a:solidFill>
                <a:effectLst/>
              </a:rPr>
              <a:t>Rep. Bill Seitz (R-Cincinnati) majority floor leader; Rep. Jon Cross (R-Kenton) assistant majority floor leader; Rep. Jim Hoops (R-Napoleon) majority whip; and Rep. Sharon Ray (R-Wadsworth) assistant majority whip.</a:t>
            </a:r>
          </a:p>
          <a:p>
            <a:pPr marL="685800" marR="0" indent="0">
              <a:spcBef>
                <a:spcPts val="0"/>
              </a:spcBef>
              <a:spcAft>
                <a:spcPts val="0"/>
              </a:spcAft>
              <a:buNone/>
            </a:pPr>
            <a:endParaRPr lang="en-US" sz="1400" b="0" i="0" dirty="0">
              <a:solidFill>
                <a:srgbClr val="0A0A0A"/>
              </a:solidFill>
              <a:effectLst/>
              <a:latin typeface="Arial" panose="020B0604020202020204" pitchFamily="34" charset="0"/>
            </a:endParaRPr>
          </a:p>
        </p:txBody>
      </p:sp>
    </p:spTree>
    <p:extLst>
      <p:ext uri="{BB962C8B-B14F-4D97-AF65-F5344CB8AC3E}">
        <p14:creationId xmlns:p14="http://schemas.microsoft.com/office/powerpoint/2010/main" val="504541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E9CC1-9E23-8A46-A54D-7DE7C73D909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Key Leadership</a:t>
            </a:r>
          </a:p>
        </p:txBody>
      </p:sp>
      <p:sp>
        <p:nvSpPr>
          <p:cNvPr id="3" name="Content Placeholder 2">
            <a:extLst>
              <a:ext uri="{FF2B5EF4-FFF2-40B4-BE49-F238E27FC236}">
                <a16:creationId xmlns:a16="http://schemas.microsoft.com/office/drawing/2014/main" id="{1221EFC4-1EF4-164A-9544-8CAF452AD105}"/>
              </a:ext>
            </a:extLst>
          </p:cNvPr>
          <p:cNvSpPr>
            <a:spLocks noGrp="1"/>
          </p:cNvSpPr>
          <p:nvPr>
            <p:ph idx="1"/>
          </p:nvPr>
        </p:nvSpPr>
        <p:spPr>
          <a:xfrm>
            <a:off x="3577590" y="320040"/>
            <a:ext cx="8458200" cy="6412230"/>
          </a:xfrm>
        </p:spPr>
        <p:txBody>
          <a:bodyPr anchor="ctr">
            <a:noAutofit/>
          </a:bodyPr>
          <a:lstStyle/>
          <a:p>
            <a:pPr marL="685800" marR="0" indent="0">
              <a:spcBef>
                <a:spcPts val="0"/>
              </a:spcBef>
              <a:spcAft>
                <a:spcPts val="0"/>
              </a:spcAft>
              <a:buNone/>
            </a:pPr>
            <a:r>
              <a:rPr lang="en-US" sz="2000" b="1" dirty="0">
                <a:solidFill>
                  <a:srgbClr val="000000"/>
                </a:solidFill>
                <a:effectLst/>
                <a:ea typeface="Times New Roman" panose="02020603050405020304" pitchFamily="18" charset="0"/>
              </a:rPr>
              <a:t>Senate Democratic Caucus:</a:t>
            </a:r>
            <a:r>
              <a:rPr lang="en-US" sz="2000" dirty="0">
                <a:solidFill>
                  <a:srgbClr val="000000"/>
                </a:solidFill>
                <a:effectLst/>
                <a:ea typeface="Times New Roman" panose="02020603050405020304" pitchFamily="18" charset="0"/>
              </a:rPr>
              <a:t>  Sen. Nickie Antonio (D-Lakewood) as Senate minority leader, Sen. </a:t>
            </a:r>
            <a:r>
              <a:rPr lang="en-US" sz="2000" dirty="0" err="1">
                <a:solidFill>
                  <a:srgbClr val="000000"/>
                </a:solidFill>
                <a:effectLst/>
                <a:ea typeface="Times New Roman" panose="02020603050405020304" pitchFamily="18" charset="0"/>
              </a:rPr>
              <a:t>Hearcel</a:t>
            </a:r>
            <a:r>
              <a:rPr lang="en-US" sz="2000" dirty="0">
                <a:solidFill>
                  <a:srgbClr val="000000"/>
                </a:solidFill>
                <a:effectLst/>
                <a:ea typeface="Times New Roman" panose="02020603050405020304" pitchFamily="18" charset="0"/>
              </a:rPr>
              <a:t> Craig (D-Columbus), who currently serves as assistant minority whip, was elected assistant minority leader, Sen.-Elect Kent Smith (D-Euclid) minority whip, and Sen.-Elect Paula Hicks-Hudson (D-Toledo), assistant minority whip.</a:t>
            </a:r>
            <a:endParaRPr lang="en-US" sz="2000" dirty="0">
              <a:effectLst/>
              <a:ea typeface="Times New Roman" panose="02020603050405020304" pitchFamily="18" charset="0"/>
            </a:endParaRPr>
          </a:p>
          <a:p>
            <a:pPr marL="685800" marR="0" indent="0">
              <a:spcBef>
                <a:spcPts val="0"/>
              </a:spcBef>
              <a:spcAft>
                <a:spcPts val="0"/>
              </a:spcAft>
              <a:buNone/>
            </a:pPr>
            <a:r>
              <a:rPr lang="en-US" sz="2000" b="1" dirty="0">
                <a:effectLst/>
                <a:ea typeface="Times New Roman" panose="02020603050405020304" pitchFamily="18" charset="0"/>
              </a:rPr>
              <a:t> </a:t>
            </a:r>
            <a:endParaRPr lang="en-US" sz="2000" dirty="0">
              <a:effectLst/>
              <a:ea typeface="Times New Roman" panose="02020603050405020304" pitchFamily="18" charset="0"/>
            </a:endParaRPr>
          </a:p>
          <a:p>
            <a:pPr marL="685800" marR="0" indent="0">
              <a:spcBef>
                <a:spcPts val="0"/>
              </a:spcBef>
              <a:spcAft>
                <a:spcPts val="0"/>
              </a:spcAft>
              <a:buNone/>
            </a:pPr>
            <a:r>
              <a:rPr lang="en-US" sz="2000" b="1" dirty="0">
                <a:solidFill>
                  <a:srgbClr val="000000"/>
                </a:solidFill>
                <a:effectLst/>
                <a:ea typeface="Times New Roman" panose="02020603050405020304" pitchFamily="18" charset="0"/>
              </a:rPr>
              <a:t>Senate Republican Caucus:</a:t>
            </a:r>
            <a:r>
              <a:rPr lang="en-US" sz="2000" dirty="0">
                <a:solidFill>
                  <a:srgbClr val="000000"/>
                </a:solidFill>
                <a:effectLst/>
                <a:ea typeface="Times New Roman" panose="02020603050405020304" pitchFamily="18" charset="0"/>
              </a:rPr>
              <a:t> Sen. Matt Huffman (R-Lima) senate president, Sen. Kirk </a:t>
            </a:r>
            <a:r>
              <a:rPr lang="en-US" sz="2000" dirty="0" err="1">
                <a:solidFill>
                  <a:srgbClr val="000000"/>
                </a:solidFill>
                <a:effectLst/>
                <a:ea typeface="Times New Roman" panose="02020603050405020304" pitchFamily="18" charset="0"/>
              </a:rPr>
              <a:t>Schuring</a:t>
            </a:r>
            <a:r>
              <a:rPr lang="en-US" sz="2000" dirty="0">
                <a:solidFill>
                  <a:srgbClr val="000000"/>
                </a:solidFill>
                <a:effectLst/>
                <a:ea typeface="Times New Roman" panose="02020603050405020304" pitchFamily="18" charset="0"/>
              </a:rPr>
              <a:t> (R-Canton) as president pro tempore, Sen. Rob </a:t>
            </a:r>
            <a:r>
              <a:rPr lang="en-US" sz="2000" dirty="0" err="1">
                <a:solidFill>
                  <a:srgbClr val="000000"/>
                </a:solidFill>
                <a:effectLst/>
                <a:ea typeface="Times New Roman" panose="02020603050405020304" pitchFamily="18" charset="0"/>
              </a:rPr>
              <a:t>McColley</a:t>
            </a:r>
            <a:r>
              <a:rPr lang="en-US" sz="2000" dirty="0">
                <a:solidFill>
                  <a:srgbClr val="000000"/>
                </a:solidFill>
                <a:effectLst/>
                <a:ea typeface="Times New Roman" panose="02020603050405020304" pitchFamily="18" charset="0"/>
              </a:rPr>
              <a:t> (R-Napoleon) as majority floor leader and Sen. Theresa </a:t>
            </a:r>
            <a:r>
              <a:rPr lang="en-US" sz="2000" dirty="0" err="1">
                <a:solidFill>
                  <a:srgbClr val="000000"/>
                </a:solidFill>
                <a:effectLst/>
                <a:ea typeface="Times New Roman" panose="02020603050405020304" pitchFamily="18" charset="0"/>
              </a:rPr>
              <a:t>Gavarone</a:t>
            </a:r>
            <a:r>
              <a:rPr lang="en-US" sz="2000" dirty="0">
                <a:solidFill>
                  <a:srgbClr val="000000"/>
                </a:solidFill>
                <a:effectLst/>
                <a:ea typeface="Times New Roman" panose="02020603050405020304" pitchFamily="18" charset="0"/>
              </a:rPr>
              <a:t> (R-Bowling Green) as majority whip.</a:t>
            </a:r>
            <a:endParaRPr lang="en-US" sz="2000" dirty="0">
              <a:effectLst/>
              <a:ea typeface="Times New Roman" panose="02020603050405020304" pitchFamily="18" charset="0"/>
            </a:endParaRPr>
          </a:p>
        </p:txBody>
      </p:sp>
    </p:spTree>
    <p:extLst>
      <p:ext uri="{BB962C8B-B14F-4D97-AF65-F5344CB8AC3E}">
        <p14:creationId xmlns:p14="http://schemas.microsoft.com/office/powerpoint/2010/main" val="3507938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E9CC1-9E23-8A46-A54D-7DE7C73D909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Key Committee Assignments</a:t>
            </a:r>
          </a:p>
        </p:txBody>
      </p:sp>
      <p:sp>
        <p:nvSpPr>
          <p:cNvPr id="3" name="Content Placeholder 2">
            <a:extLst>
              <a:ext uri="{FF2B5EF4-FFF2-40B4-BE49-F238E27FC236}">
                <a16:creationId xmlns:a16="http://schemas.microsoft.com/office/drawing/2014/main" id="{1221EFC4-1EF4-164A-9544-8CAF452AD105}"/>
              </a:ext>
            </a:extLst>
          </p:cNvPr>
          <p:cNvSpPr>
            <a:spLocks noGrp="1"/>
          </p:cNvSpPr>
          <p:nvPr>
            <p:ph idx="1"/>
          </p:nvPr>
        </p:nvSpPr>
        <p:spPr>
          <a:xfrm>
            <a:off x="4810259" y="331470"/>
            <a:ext cx="6555347" cy="6275070"/>
          </a:xfrm>
        </p:spPr>
        <p:txBody>
          <a:bodyPr anchor="ctr">
            <a:normAutofit/>
          </a:bodyPr>
          <a:lstStyle/>
          <a:p>
            <a:pPr marL="0" marR="0" indent="0">
              <a:spcBef>
                <a:spcPts val="0"/>
              </a:spcBef>
              <a:spcAft>
                <a:spcPts val="0"/>
              </a:spcAft>
              <a:buNone/>
            </a:pPr>
            <a:r>
              <a:rPr lang="en-US" sz="2400" b="1" dirty="0">
                <a:effectLst/>
                <a:latin typeface="Calibri" panose="020F0502020204030204" pitchFamily="34" charset="0"/>
                <a:ea typeface="Calibri" panose="020F0502020204030204" pitchFamily="34" charset="0"/>
              </a:rPr>
              <a:t>Ohio Senate</a:t>
            </a:r>
          </a:p>
          <a:p>
            <a:pPr marL="0" marR="0" indent="0">
              <a:spcBef>
                <a:spcPts val="0"/>
              </a:spcBef>
              <a:spcAft>
                <a:spcPts val="0"/>
              </a:spcAft>
              <a:buNone/>
            </a:pPr>
            <a:endParaRPr lang="en-US" sz="2400" b="1"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dirty="0">
                <a:effectLst/>
                <a:latin typeface="Calibri" panose="020F0502020204030204" pitchFamily="34" charset="0"/>
                <a:ea typeface="Calibri" panose="020F0502020204030204" pitchFamily="34" charset="0"/>
              </a:rPr>
              <a:t>Education - 614-466-8086</a:t>
            </a:r>
            <a:endParaRPr lang="en-US" sz="2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200" b="1" dirty="0">
                <a:effectLst/>
                <a:latin typeface="Calibri" panose="020F0502020204030204" pitchFamily="34" charset="0"/>
                <a:ea typeface="Calibri" panose="020F0502020204030204" pitchFamily="34" charset="0"/>
              </a:rPr>
              <a:t>Brenner (R)-Chair</a:t>
            </a:r>
            <a:r>
              <a:rPr lang="en-US" sz="2200" dirty="0">
                <a:effectLst/>
                <a:latin typeface="Calibri" panose="020F0502020204030204" pitchFamily="34" charset="0"/>
                <a:ea typeface="Calibri" panose="020F0502020204030204" pitchFamily="34" charset="0"/>
              </a:rPr>
              <a:t>; O’Brien (R)-Vice Chair</a:t>
            </a:r>
          </a:p>
          <a:p>
            <a:pPr marL="0" marR="0">
              <a:spcBef>
                <a:spcPts val="0"/>
              </a:spcBef>
              <a:spcAft>
                <a:spcPts val="0"/>
              </a:spcAft>
            </a:pPr>
            <a:r>
              <a:rPr lang="en-US" sz="2200" dirty="0">
                <a:effectLst/>
                <a:latin typeface="Calibri" panose="020F0502020204030204" pitchFamily="34" charset="0"/>
                <a:ea typeface="Calibri" panose="020F0502020204030204" pitchFamily="34" charset="0"/>
              </a:rPr>
              <a:t>(R) Blessing, S. Huffman, Reynolds</a:t>
            </a:r>
          </a:p>
          <a:p>
            <a:pPr marL="0" marR="0">
              <a:spcBef>
                <a:spcPts val="0"/>
              </a:spcBef>
              <a:spcAft>
                <a:spcPts val="0"/>
              </a:spcAft>
            </a:pPr>
            <a:r>
              <a:rPr lang="en-US" sz="2200" dirty="0">
                <a:effectLst/>
                <a:latin typeface="Calibri" panose="020F0502020204030204" pitchFamily="34" charset="0"/>
                <a:ea typeface="Calibri" panose="020F0502020204030204" pitchFamily="34" charset="0"/>
              </a:rPr>
              <a:t>(D) *Ingram, Sykes</a:t>
            </a:r>
          </a:p>
          <a:p>
            <a:pPr marL="0" marR="0">
              <a:spcBef>
                <a:spcPts val="0"/>
              </a:spcBef>
              <a:spcAft>
                <a:spcPts val="0"/>
              </a:spcAft>
            </a:pP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2200" b="1" dirty="0">
                <a:effectLst/>
                <a:latin typeface="Calibri" panose="020F0502020204030204" pitchFamily="34" charset="0"/>
                <a:ea typeface="Calibri" panose="020F0502020204030204" pitchFamily="34" charset="0"/>
              </a:rPr>
              <a:t>Finance - 614-466-8056</a:t>
            </a:r>
            <a:endParaRPr lang="en-US" sz="2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200" b="1" dirty="0">
                <a:effectLst/>
                <a:latin typeface="Calibri" panose="020F0502020204030204" pitchFamily="34" charset="0"/>
                <a:ea typeface="Calibri" panose="020F0502020204030204" pitchFamily="34" charset="0"/>
              </a:rPr>
              <a:t>Dolan (R)-Chair</a:t>
            </a:r>
            <a:r>
              <a:rPr lang="en-US" sz="2200" dirty="0">
                <a:effectLst/>
                <a:latin typeface="Calibri" panose="020F0502020204030204" pitchFamily="34" charset="0"/>
                <a:ea typeface="Calibri" panose="020F0502020204030204" pitchFamily="34" charset="0"/>
              </a:rPr>
              <a:t>; </a:t>
            </a:r>
            <a:r>
              <a:rPr lang="en-US" sz="2200" dirty="0" err="1">
                <a:effectLst/>
                <a:latin typeface="Calibri" panose="020F0502020204030204" pitchFamily="34" charset="0"/>
                <a:ea typeface="Calibri" panose="020F0502020204030204" pitchFamily="34" charset="0"/>
              </a:rPr>
              <a:t>Cirino</a:t>
            </a:r>
            <a:r>
              <a:rPr lang="en-US" sz="2200" dirty="0">
                <a:effectLst/>
                <a:latin typeface="Calibri" panose="020F0502020204030204" pitchFamily="34" charset="0"/>
                <a:ea typeface="Calibri" panose="020F0502020204030204" pitchFamily="34" charset="0"/>
              </a:rPr>
              <a:t> (R)-Vice-Chair</a:t>
            </a:r>
          </a:p>
          <a:p>
            <a:pPr marL="0" marR="0">
              <a:spcBef>
                <a:spcPts val="0"/>
              </a:spcBef>
              <a:spcAft>
                <a:spcPts val="0"/>
              </a:spcAft>
            </a:pPr>
            <a:r>
              <a:rPr lang="en-US" sz="2200" dirty="0">
                <a:effectLst/>
                <a:latin typeface="Calibri" panose="020F0502020204030204" pitchFamily="34" charset="0"/>
                <a:ea typeface="Calibri" panose="020F0502020204030204" pitchFamily="34" charset="0"/>
              </a:rPr>
              <a:t>(R) Blessing, </a:t>
            </a:r>
            <a:r>
              <a:rPr lang="en-US" sz="2200" b="1" dirty="0">
                <a:effectLst/>
                <a:latin typeface="Calibri" panose="020F0502020204030204" pitchFamily="34" charset="0"/>
                <a:ea typeface="Calibri" panose="020F0502020204030204" pitchFamily="34" charset="0"/>
              </a:rPr>
              <a:t>Brenner</a:t>
            </a:r>
            <a:r>
              <a:rPr lang="en-US" sz="2200" dirty="0">
                <a:effectLst/>
                <a:latin typeface="Calibri" panose="020F0502020204030204" pitchFamily="34" charset="0"/>
                <a:ea typeface="Calibri" panose="020F0502020204030204" pitchFamily="34" charset="0"/>
              </a:rPr>
              <a:t>, </a:t>
            </a:r>
            <a:r>
              <a:rPr lang="en-US" sz="2200" dirty="0" err="1">
                <a:effectLst/>
                <a:latin typeface="Calibri" panose="020F0502020204030204" pitchFamily="34" charset="0"/>
                <a:ea typeface="Calibri" panose="020F0502020204030204" pitchFamily="34" charset="0"/>
              </a:rPr>
              <a:t>Gavarone</a:t>
            </a:r>
            <a:r>
              <a:rPr lang="en-US" sz="2200" dirty="0">
                <a:effectLst/>
                <a:latin typeface="Calibri" panose="020F0502020204030204" pitchFamily="34" charset="0"/>
                <a:ea typeface="Calibri" panose="020F0502020204030204" pitchFamily="34" charset="0"/>
              </a:rPr>
              <a:t>, Lang, Manning, </a:t>
            </a:r>
            <a:r>
              <a:rPr lang="en-US" sz="2200" dirty="0" err="1">
                <a:effectLst/>
                <a:latin typeface="Calibri" panose="020F0502020204030204" pitchFamily="34" charset="0"/>
                <a:ea typeface="Calibri" panose="020F0502020204030204" pitchFamily="34" charset="0"/>
              </a:rPr>
              <a:t>Reineke</a:t>
            </a:r>
            <a:r>
              <a:rPr lang="en-US" sz="2200" dirty="0">
                <a:effectLst/>
                <a:latin typeface="Calibri" panose="020F0502020204030204" pitchFamily="34" charset="0"/>
                <a:ea typeface="Calibri" panose="020F0502020204030204" pitchFamily="34" charset="0"/>
              </a:rPr>
              <a:t>, Romanchuk, </a:t>
            </a:r>
            <a:r>
              <a:rPr lang="en-US" sz="2200" dirty="0" err="1">
                <a:effectLst/>
                <a:latin typeface="Calibri" panose="020F0502020204030204" pitchFamily="34" charset="0"/>
                <a:ea typeface="Calibri" panose="020F0502020204030204" pitchFamily="34" charset="0"/>
              </a:rPr>
              <a:t>Schuring</a:t>
            </a:r>
            <a:endParaRPr lang="en-US" sz="2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200" dirty="0">
                <a:effectLst/>
                <a:latin typeface="Calibri" panose="020F0502020204030204" pitchFamily="34" charset="0"/>
                <a:ea typeface="Calibri" panose="020F0502020204030204" pitchFamily="34" charset="0"/>
              </a:rPr>
              <a:t>(D) *Sykes, </a:t>
            </a:r>
            <a:r>
              <a:rPr lang="en-US" sz="2200" b="1" dirty="0">
                <a:effectLst/>
                <a:latin typeface="Calibri" panose="020F0502020204030204" pitchFamily="34" charset="0"/>
                <a:ea typeface="Calibri" panose="020F0502020204030204" pitchFamily="34" charset="0"/>
              </a:rPr>
              <a:t>Craig</a:t>
            </a:r>
            <a:r>
              <a:rPr lang="en-US" sz="2200" dirty="0">
                <a:effectLst/>
                <a:latin typeface="Calibri" panose="020F0502020204030204" pitchFamily="34" charset="0"/>
                <a:ea typeface="Calibri" panose="020F0502020204030204" pitchFamily="34" charset="0"/>
              </a:rPr>
              <a:t>, Hicks-Hudson</a:t>
            </a:r>
          </a:p>
          <a:p>
            <a:pPr marL="0" marR="0">
              <a:spcBef>
                <a:spcPts val="0"/>
              </a:spcBef>
              <a:spcAft>
                <a:spcPts val="0"/>
              </a:spcAft>
            </a:pPr>
            <a:endParaRPr lang="en-US" sz="22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400" dirty="0">
                <a:effectLst/>
                <a:latin typeface="Calibri" panose="020F0502020204030204" pitchFamily="34" charset="0"/>
                <a:ea typeface="Calibri" panose="020F0502020204030204" pitchFamily="34" charset="0"/>
              </a:rPr>
              <a:t>*Ranking Minority Member</a:t>
            </a:r>
          </a:p>
        </p:txBody>
      </p:sp>
    </p:spTree>
    <p:extLst>
      <p:ext uri="{BB962C8B-B14F-4D97-AF65-F5344CB8AC3E}">
        <p14:creationId xmlns:p14="http://schemas.microsoft.com/office/powerpoint/2010/main" val="293415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Importance of the State Budget Process</a:t>
            </a:r>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r>
              <a:rPr lang="en-US" dirty="0"/>
              <a:t>The FY 2022-2023 General State Operating Budget was 3,616 pages.</a:t>
            </a:r>
          </a:p>
          <a:p>
            <a:pPr lvl="1"/>
            <a:r>
              <a:rPr lang="en-US" dirty="0"/>
              <a:t>It amended 702 sections of permanent law (154 education), enacted 158 new sections (42 education), and repealed 242 sections of the Revised Code.</a:t>
            </a:r>
          </a:p>
          <a:p>
            <a:pPr lvl="1"/>
            <a:r>
              <a:rPr lang="en-US" dirty="0"/>
              <a:t>3,037 pages of permanent law</a:t>
            </a:r>
          </a:p>
          <a:p>
            <a:pPr lvl="2"/>
            <a:r>
              <a:rPr lang="en-US" dirty="0"/>
              <a:t>647 pages of permanent law changes to education</a:t>
            </a:r>
          </a:p>
          <a:p>
            <a:pPr lvl="1"/>
            <a:r>
              <a:rPr lang="en-US" dirty="0"/>
              <a:t>579 pages of appropriations and temporary law changes</a:t>
            </a:r>
          </a:p>
          <a:p>
            <a:pPr lvl="1"/>
            <a:r>
              <a:rPr lang="en-US" dirty="0"/>
              <a:t>Additionally, it included thousands of line-item appropriations, hundreds of provisions delimiting those line items, and numerous provision of temporary laws.</a:t>
            </a:r>
          </a:p>
        </p:txBody>
      </p:sp>
    </p:spTree>
    <p:extLst>
      <p:ext uri="{BB962C8B-B14F-4D97-AF65-F5344CB8AC3E}">
        <p14:creationId xmlns:p14="http://schemas.microsoft.com/office/powerpoint/2010/main" val="1520822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E9CC1-9E23-8A46-A54D-7DE7C73D909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Key Committee Assignments</a:t>
            </a:r>
          </a:p>
        </p:txBody>
      </p:sp>
      <p:sp>
        <p:nvSpPr>
          <p:cNvPr id="3" name="Content Placeholder 2">
            <a:extLst>
              <a:ext uri="{FF2B5EF4-FFF2-40B4-BE49-F238E27FC236}">
                <a16:creationId xmlns:a16="http://schemas.microsoft.com/office/drawing/2014/main" id="{1221EFC4-1EF4-164A-9544-8CAF452AD105}"/>
              </a:ext>
            </a:extLst>
          </p:cNvPr>
          <p:cNvSpPr>
            <a:spLocks noGrp="1"/>
          </p:cNvSpPr>
          <p:nvPr>
            <p:ph idx="1"/>
          </p:nvPr>
        </p:nvSpPr>
        <p:spPr>
          <a:xfrm>
            <a:off x="4810259" y="291465"/>
            <a:ext cx="6555347" cy="6275070"/>
          </a:xfrm>
        </p:spPr>
        <p:txBody>
          <a:bodyPr anchor="ctr">
            <a:normAutofit/>
          </a:bodyPr>
          <a:lstStyle/>
          <a:p>
            <a:pPr marL="0" marR="0" indent="0">
              <a:lnSpc>
                <a:spcPct val="100000"/>
              </a:lnSpc>
              <a:spcBef>
                <a:spcPts val="0"/>
              </a:spcBef>
              <a:buNone/>
            </a:pPr>
            <a:r>
              <a:rPr lang="en-US" sz="2400" b="1" dirty="0">
                <a:effectLst/>
                <a:ea typeface="Calibri" panose="020F0502020204030204" pitchFamily="34" charset="0"/>
              </a:rPr>
              <a:t>Ohio </a:t>
            </a:r>
            <a:r>
              <a:rPr lang="en-US" sz="2400" b="1" dirty="0">
                <a:ea typeface="Calibri" panose="020F0502020204030204" pitchFamily="34" charset="0"/>
              </a:rPr>
              <a:t>House</a:t>
            </a:r>
            <a:endParaRPr lang="en-US" sz="2400" b="1" dirty="0">
              <a:effectLst/>
              <a:ea typeface="Calibri" panose="020F0502020204030204" pitchFamily="34" charset="0"/>
            </a:endParaRPr>
          </a:p>
          <a:p>
            <a:pPr marL="0" marR="0" indent="0">
              <a:lnSpc>
                <a:spcPct val="100000"/>
              </a:lnSpc>
              <a:spcBef>
                <a:spcPts val="0"/>
              </a:spcBef>
              <a:buNone/>
            </a:pPr>
            <a:endParaRPr lang="en-US" sz="2400" b="1" dirty="0">
              <a:effectLst/>
              <a:ea typeface="Calibri" panose="020F0502020204030204" pitchFamily="34" charset="0"/>
            </a:endParaRPr>
          </a:p>
          <a:p>
            <a:pPr marL="0" indent="0" algn="l">
              <a:lnSpc>
                <a:spcPct val="100000"/>
              </a:lnSpc>
              <a:spcBef>
                <a:spcPts val="0"/>
              </a:spcBef>
              <a:buNone/>
            </a:pPr>
            <a:r>
              <a:rPr lang="en-US" sz="2200" b="1" i="0" dirty="0">
                <a:solidFill>
                  <a:srgbClr val="0A0A0A"/>
                </a:solidFill>
                <a:effectLst/>
              </a:rPr>
              <a:t>House Finance</a:t>
            </a:r>
          </a:p>
          <a:p>
            <a:pPr marL="0" indent="0" algn="l">
              <a:lnSpc>
                <a:spcPct val="100000"/>
              </a:lnSpc>
              <a:spcBef>
                <a:spcPts val="0"/>
              </a:spcBef>
              <a:buNone/>
            </a:pPr>
            <a:r>
              <a:rPr lang="en-US" sz="2000" b="0" i="0" dirty="0">
                <a:solidFill>
                  <a:srgbClr val="0A0A0A"/>
                </a:solidFill>
                <a:effectLst/>
              </a:rPr>
              <a:t>Rep. Jay Edwards (R-Nelsonville), Chair. </a:t>
            </a:r>
          </a:p>
          <a:p>
            <a:pPr marL="0" indent="0" algn="l">
              <a:lnSpc>
                <a:spcPct val="100000"/>
              </a:lnSpc>
              <a:spcBef>
                <a:spcPts val="0"/>
              </a:spcBef>
              <a:buNone/>
            </a:pPr>
            <a:r>
              <a:rPr lang="en-US" sz="2000" b="0" i="0" dirty="0">
                <a:solidFill>
                  <a:srgbClr val="0A0A0A"/>
                </a:solidFill>
                <a:effectLst/>
              </a:rPr>
              <a:t>Rep. Jeff </a:t>
            </a:r>
            <a:r>
              <a:rPr lang="en-US" sz="2000" b="0" i="0" dirty="0" err="1">
                <a:solidFill>
                  <a:srgbClr val="0A0A0A"/>
                </a:solidFill>
                <a:effectLst/>
              </a:rPr>
              <a:t>LaRe</a:t>
            </a:r>
            <a:r>
              <a:rPr lang="en-US" sz="2000" b="0" i="0" dirty="0">
                <a:solidFill>
                  <a:srgbClr val="0A0A0A"/>
                </a:solidFill>
                <a:effectLst/>
              </a:rPr>
              <a:t> (R-Canal Winchester) </a:t>
            </a:r>
            <a:r>
              <a:rPr lang="en-US" sz="2000" dirty="0">
                <a:solidFill>
                  <a:srgbClr val="0A0A0A"/>
                </a:solidFill>
              </a:rPr>
              <a:t>V</a:t>
            </a:r>
            <a:r>
              <a:rPr lang="en-US" sz="2000" b="0" i="0" dirty="0">
                <a:solidFill>
                  <a:srgbClr val="0A0A0A"/>
                </a:solidFill>
                <a:effectLst/>
              </a:rPr>
              <a:t>ice chair.</a:t>
            </a:r>
          </a:p>
          <a:p>
            <a:pPr algn="l">
              <a:lnSpc>
                <a:spcPct val="100000"/>
              </a:lnSpc>
              <a:spcBef>
                <a:spcPts val="0"/>
              </a:spcBef>
            </a:pPr>
            <a:r>
              <a:rPr lang="en-US" sz="1800" b="0" i="0" dirty="0">
                <a:solidFill>
                  <a:srgbClr val="0A0A0A"/>
                </a:solidFill>
                <a:effectLst/>
              </a:rPr>
              <a:t>There are seven House Finance subcommittees in the 135th General Assembly, including the following:</a:t>
            </a:r>
          </a:p>
          <a:p>
            <a:pPr>
              <a:lnSpc>
                <a:spcPct val="100000"/>
              </a:lnSpc>
              <a:spcBef>
                <a:spcPts val="0"/>
              </a:spcBef>
            </a:pPr>
            <a:r>
              <a:rPr lang="en-US" sz="1800" b="0" i="0" dirty="0">
                <a:solidFill>
                  <a:srgbClr val="0A0A0A"/>
                </a:solidFill>
                <a:effectLst/>
              </a:rPr>
              <a:t>House Finance Subcommittee on Primary and Secondary Education, chaired by Rep. Tracy Richardson (R-Marysville).</a:t>
            </a:r>
          </a:p>
          <a:p>
            <a:pPr algn="l">
              <a:lnSpc>
                <a:spcPct val="100000"/>
              </a:lnSpc>
              <a:spcBef>
                <a:spcPts val="0"/>
              </a:spcBef>
            </a:pPr>
            <a:r>
              <a:rPr lang="en-US" sz="1800" b="0" i="0" dirty="0">
                <a:solidFill>
                  <a:srgbClr val="0A0A0A"/>
                </a:solidFill>
                <a:effectLst/>
              </a:rPr>
              <a:t>House Finance Subcommittee on Higher Education, chaired by Rep. Gayle Manning (R-North Ridgeville).</a:t>
            </a:r>
          </a:p>
          <a:p>
            <a:pPr marL="0" marR="0">
              <a:lnSpc>
                <a:spcPct val="100000"/>
              </a:lnSpc>
              <a:spcBef>
                <a:spcPts val="0"/>
              </a:spcBef>
            </a:pPr>
            <a:endParaRPr lang="en-US" sz="2200" dirty="0">
              <a:effectLst/>
              <a:ea typeface="Calibri" panose="020F0502020204030204" pitchFamily="34" charset="0"/>
            </a:endParaRPr>
          </a:p>
          <a:p>
            <a:pPr marL="0" marR="0" indent="0">
              <a:lnSpc>
                <a:spcPct val="100000"/>
              </a:lnSpc>
              <a:spcBef>
                <a:spcPts val="0"/>
              </a:spcBef>
              <a:buNone/>
            </a:pPr>
            <a:r>
              <a:rPr lang="en-US" sz="2200" dirty="0">
                <a:effectLst/>
                <a:ea typeface="Calibri" panose="020F0502020204030204" pitchFamily="34" charset="0"/>
              </a:rPr>
              <a:t> </a:t>
            </a:r>
          </a:p>
          <a:p>
            <a:pPr marL="0" marR="0" indent="0">
              <a:lnSpc>
                <a:spcPct val="100000"/>
              </a:lnSpc>
              <a:spcBef>
                <a:spcPts val="0"/>
              </a:spcBef>
              <a:buNone/>
            </a:pPr>
            <a:r>
              <a:rPr lang="en-US" sz="2200" b="1" dirty="0">
                <a:effectLst/>
                <a:ea typeface="Calibri" panose="020F0502020204030204" pitchFamily="34" charset="0"/>
              </a:rPr>
              <a:t>House Primary and Secondary Education</a:t>
            </a:r>
          </a:p>
          <a:p>
            <a:pPr marL="0" marR="0" indent="0">
              <a:lnSpc>
                <a:spcPct val="100000"/>
              </a:lnSpc>
              <a:spcBef>
                <a:spcPts val="0"/>
              </a:spcBef>
              <a:buNone/>
            </a:pPr>
            <a:r>
              <a:rPr lang="en-US" sz="2000" b="0" i="0" dirty="0">
                <a:solidFill>
                  <a:srgbClr val="0A0A0A"/>
                </a:solidFill>
                <a:effectLst/>
              </a:rPr>
              <a:t>Rep. Adam Bird (R-Cincinnati), Chair</a:t>
            </a:r>
          </a:p>
          <a:p>
            <a:pPr marL="0" marR="0" indent="0">
              <a:lnSpc>
                <a:spcPct val="100000"/>
              </a:lnSpc>
              <a:spcBef>
                <a:spcPts val="0"/>
              </a:spcBef>
              <a:buNone/>
            </a:pPr>
            <a:r>
              <a:rPr lang="en-US" sz="2000" b="0" i="0" dirty="0">
                <a:solidFill>
                  <a:srgbClr val="0A0A0A"/>
                </a:solidFill>
                <a:effectLst/>
              </a:rPr>
              <a:t>Rep. Sarah Fowler Arthur (R-Ashtabula), </a:t>
            </a:r>
            <a:r>
              <a:rPr lang="en-US" sz="2000" dirty="0">
                <a:solidFill>
                  <a:srgbClr val="0A0A0A"/>
                </a:solidFill>
              </a:rPr>
              <a:t>V</a:t>
            </a:r>
            <a:r>
              <a:rPr lang="en-US" sz="2000" b="0" i="0" dirty="0">
                <a:solidFill>
                  <a:srgbClr val="0A0A0A"/>
                </a:solidFill>
                <a:effectLst/>
              </a:rPr>
              <a:t>ice chair.</a:t>
            </a:r>
          </a:p>
          <a:p>
            <a:pPr marL="0" marR="0" indent="0">
              <a:lnSpc>
                <a:spcPct val="100000"/>
              </a:lnSpc>
              <a:spcBef>
                <a:spcPts val="0"/>
              </a:spcBef>
              <a:buNone/>
            </a:pPr>
            <a:endParaRPr lang="en-US" sz="2000" dirty="0">
              <a:solidFill>
                <a:srgbClr val="0A0A0A"/>
              </a:solidFill>
              <a:ea typeface="Calibri" panose="020F0502020204030204" pitchFamily="34" charset="0"/>
            </a:endParaRPr>
          </a:p>
          <a:p>
            <a:pPr marL="0" indent="0">
              <a:lnSpc>
                <a:spcPct val="100000"/>
              </a:lnSpc>
              <a:spcBef>
                <a:spcPts val="0"/>
              </a:spcBef>
              <a:buNone/>
            </a:pPr>
            <a:r>
              <a:rPr lang="en-US" sz="1100" dirty="0">
                <a:effectLst/>
                <a:latin typeface="Calibri" panose="020F0502020204030204" pitchFamily="34" charset="0"/>
                <a:ea typeface="Calibri" panose="020F0502020204030204" pitchFamily="34" charset="0"/>
              </a:rPr>
              <a:t>*Remaining committee assignments to be assigned following caucus retreat</a:t>
            </a:r>
          </a:p>
          <a:p>
            <a:pPr marL="0" marR="0" indent="0">
              <a:lnSpc>
                <a:spcPct val="100000"/>
              </a:lnSpc>
              <a:spcBef>
                <a:spcPts val="0"/>
              </a:spcBef>
              <a:buNone/>
            </a:pPr>
            <a:endParaRPr lang="en-US" sz="2000" dirty="0">
              <a:effectLst/>
              <a:ea typeface="Calibri" panose="020F0502020204030204" pitchFamily="34" charset="0"/>
            </a:endParaRPr>
          </a:p>
        </p:txBody>
      </p:sp>
    </p:spTree>
    <p:extLst>
      <p:ext uri="{BB962C8B-B14F-4D97-AF65-F5344CB8AC3E}">
        <p14:creationId xmlns:p14="http://schemas.microsoft.com/office/powerpoint/2010/main" val="3702324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10;&#10;Description automatically generated">
            <a:extLst>
              <a:ext uri="{FF2B5EF4-FFF2-40B4-BE49-F238E27FC236}">
                <a16:creationId xmlns:a16="http://schemas.microsoft.com/office/drawing/2014/main" id="{0E565FB3-C3B3-BCD2-0C7C-1E4D5989EA14}"/>
              </a:ext>
            </a:extLst>
          </p:cNvPr>
          <p:cNvPicPr>
            <a:picLocks noChangeAspect="1"/>
          </p:cNvPicPr>
          <p:nvPr/>
        </p:nvPicPr>
        <p:blipFill>
          <a:blip r:embed="rId2">
            <a:duotone>
              <a:prstClr val="black"/>
              <a:prstClr val="white"/>
            </a:duotone>
          </a:blip>
          <a:stretch>
            <a:fillRect/>
          </a:stretch>
        </p:blipFill>
        <p:spPr>
          <a:xfrm>
            <a:off x="3648075" y="2181165"/>
            <a:ext cx="6524625" cy="2495670"/>
          </a:xfrm>
          <a:prstGeom prst="rect">
            <a:avLst/>
          </a:prstGeom>
        </p:spPr>
      </p:pic>
      <p:sp>
        <p:nvSpPr>
          <p:cNvPr id="30" name="Freeform: Shape 29">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25956B98-8157-00B5-5B99-F71AD0A5C0DA}"/>
              </a:ext>
            </a:extLst>
          </p:cNvPr>
          <p:cNvSpPr txBox="1"/>
          <p:nvPr/>
        </p:nvSpPr>
        <p:spPr>
          <a:xfrm>
            <a:off x="4034790" y="5692140"/>
            <a:ext cx="8069580" cy="1107996"/>
          </a:xfrm>
          <a:prstGeom prst="rect">
            <a:avLst/>
          </a:prstGeom>
          <a:noFill/>
        </p:spPr>
        <p:txBody>
          <a:bodyPr wrap="square" rtlCol="0">
            <a:spAutoFit/>
          </a:bodyPr>
          <a:lstStyle/>
          <a:p>
            <a:r>
              <a:rPr lang="en-US" sz="1600" dirty="0"/>
              <a:t>Follow all the latest state budget news on the OESCA state budget resource page in the </a:t>
            </a:r>
            <a:r>
              <a:rPr lang="en-US" sz="1600" b="1" dirty="0"/>
              <a:t>Advocate</a:t>
            </a:r>
            <a:r>
              <a:rPr lang="en-US" sz="1600" dirty="0"/>
              <a:t> section of our website</a:t>
            </a:r>
            <a:r>
              <a:rPr lang="en-US" sz="1400" dirty="0"/>
              <a:t>:  </a:t>
            </a:r>
            <a:r>
              <a:rPr lang="en-US" sz="1400" dirty="0">
                <a:hlinkClick r:id="rId3"/>
              </a:rPr>
              <a:t>https://www.oesca.org/vnews/display.v/SEC/ADVOCATE%7CState%20Operating%20Budget</a:t>
            </a:r>
            <a:endParaRPr lang="en-US" sz="1400" dirty="0"/>
          </a:p>
          <a:p>
            <a:endParaRPr lang="en-US" dirty="0"/>
          </a:p>
        </p:txBody>
      </p:sp>
    </p:spTree>
    <p:extLst>
      <p:ext uri="{BB962C8B-B14F-4D97-AF65-F5344CB8AC3E}">
        <p14:creationId xmlns:p14="http://schemas.microsoft.com/office/powerpoint/2010/main" val="100661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Importance of the State Budget Process</a:t>
            </a:r>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pPr>
              <a:lnSpc>
                <a:spcPct val="100000"/>
              </a:lnSpc>
              <a:spcBef>
                <a:spcPts val="0"/>
              </a:spcBef>
            </a:pPr>
            <a:r>
              <a:rPr lang="en-US" sz="2000" b="1" dirty="0"/>
              <a:t>Executive Budget Introduction</a:t>
            </a:r>
          </a:p>
          <a:p>
            <a:pPr lvl="1">
              <a:lnSpc>
                <a:spcPct val="100000"/>
              </a:lnSpc>
              <a:spcBef>
                <a:spcPts val="0"/>
              </a:spcBef>
            </a:pPr>
            <a:r>
              <a:rPr lang="en-US" sz="2000" dirty="0"/>
              <a:t>Establishes priorities of state government</a:t>
            </a:r>
          </a:p>
          <a:p>
            <a:pPr lvl="1">
              <a:lnSpc>
                <a:spcPct val="100000"/>
              </a:lnSpc>
              <a:spcBef>
                <a:spcPts val="0"/>
              </a:spcBef>
            </a:pPr>
            <a:r>
              <a:rPr lang="en-US" sz="2000" dirty="0"/>
              <a:t>Funds key programs</a:t>
            </a:r>
          </a:p>
          <a:p>
            <a:pPr>
              <a:lnSpc>
                <a:spcPct val="100000"/>
              </a:lnSpc>
              <a:spcBef>
                <a:spcPts val="0"/>
              </a:spcBef>
            </a:pPr>
            <a:r>
              <a:rPr lang="en-US" sz="2000" b="1" dirty="0"/>
              <a:t>Governor</a:t>
            </a:r>
          </a:p>
          <a:p>
            <a:pPr lvl="1">
              <a:lnSpc>
                <a:spcPct val="100000"/>
              </a:lnSpc>
              <a:spcBef>
                <a:spcPts val="0"/>
              </a:spcBef>
            </a:pPr>
            <a:r>
              <a:rPr lang="en-US" sz="2000" dirty="0"/>
              <a:t>Continued focus on Student Wellness &amp; Success</a:t>
            </a:r>
          </a:p>
          <a:p>
            <a:pPr lvl="1">
              <a:lnSpc>
                <a:spcPct val="100000"/>
              </a:lnSpc>
              <a:spcBef>
                <a:spcPts val="0"/>
              </a:spcBef>
            </a:pPr>
            <a:r>
              <a:rPr lang="en-US" sz="2000" dirty="0"/>
              <a:t>Legacy Items</a:t>
            </a:r>
          </a:p>
          <a:p>
            <a:pPr>
              <a:lnSpc>
                <a:spcPct val="100000"/>
              </a:lnSpc>
              <a:spcBef>
                <a:spcPts val="0"/>
              </a:spcBef>
            </a:pPr>
            <a:r>
              <a:rPr lang="en-US" sz="2000" b="1" dirty="0"/>
              <a:t>Senate</a:t>
            </a:r>
          </a:p>
          <a:p>
            <a:pPr lvl="1">
              <a:lnSpc>
                <a:spcPct val="100000"/>
              </a:lnSpc>
              <a:spcBef>
                <a:spcPts val="0"/>
              </a:spcBef>
            </a:pPr>
            <a:r>
              <a:rPr lang="en-US" sz="2000" dirty="0">
                <a:solidFill>
                  <a:srgbClr val="0A0A0A"/>
                </a:solidFill>
                <a:effectLst/>
                <a:ea typeface="Calibri" panose="020F0502020204030204" pitchFamily="34" charset="0"/>
              </a:rPr>
              <a:t>Huffman expressed hopes for a “comprehensive and reform-minded budget”. </a:t>
            </a:r>
          </a:p>
          <a:p>
            <a:pPr lvl="2">
              <a:lnSpc>
                <a:spcPct val="100000"/>
              </a:lnSpc>
              <a:spcBef>
                <a:spcPts val="0"/>
              </a:spcBef>
            </a:pPr>
            <a:r>
              <a:rPr lang="en-US" dirty="0">
                <a:solidFill>
                  <a:srgbClr val="0A0A0A"/>
                </a:solidFill>
                <a:effectLst/>
                <a:ea typeface="Calibri" panose="020F0502020204030204" pitchFamily="34" charset="0"/>
              </a:rPr>
              <a:t>“I want to ferret out a lot of programs that maybe sometime in the past were a good idea but aren’t anymore. We want to prevent duplicative programs.”</a:t>
            </a:r>
            <a:endParaRPr lang="en-US" sz="2000" dirty="0"/>
          </a:p>
          <a:p>
            <a:pPr>
              <a:lnSpc>
                <a:spcPct val="100000"/>
              </a:lnSpc>
              <a:spcBef>
                <a:spcPts val="0"/>
              </a:spcBef>
            </a:pPr>
            <a:r>
              <a:rPr lang="en-US" sz="2000" b="1" dirty="0"/>
              <a:t>House</a:t>
            </a:r>
          </a:p>
          <a:p>
            <a:pPr lvl="1">
              <a:lnSpc>
                <a:spcPct val="100000"/>
              </a:lnSpc>
              <a:spcBef>
                <a:spcPts val="0"/>
              </a:spcBef>
            </a:pPr>
            <a:r>
              <a:rPr lang="en-US" sz="2000" dirty="0"/>
              <a:t>Rs:  TBD</a:t>
            </a:r>
          </a:p>
          <a:p>
            <a:pPr lvl="1">
              <a:lnSpc>
                <a:spcPct val="100000"/>
              </a:lnSpc>
              <a:spcBef>
                <a:spcPts val="0"/>
              </a:spcBef>
            </a:pPr>
            <a:r>
              <a:rPr lang="en-US" sz="2000" dirty="0"/>
              <a:t>Ds:  School Funding, limited choice expansion</a:t>
            </a:r>
            <a:endParaRPr lang="en-US" sz="1800" dirty="0"/>
          </a:p>
        </p:txBody>
      </p:sp>
    </p:spTree>
    <p:extLst>
      <p:ext uri="{BB962C8B-B14F-4D97-AF65-F5344CB8AC3E}">
        <p14:creationId xmlns:p14="http://schemas.microsoft.com/office/powerpoint/2010/main" val="3374717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Importance of the State Budget Process</a:t>
            </a:r>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pPr algn="l"/>
            <a:r>
              <a:rPr lang="en-US" sz="2400" b="1" i="0" u="none" strike="noStrike" dirty="0">
                <a:effectLst/>
                <a:latin typeface="Calibri" panose="020F0502020204030204" pitchFamily="34" charset="0"/>
                <a:cs typeface="Calibri" panose="020F0502020204030204" pitchFamily="34" charset="0"/>
              </a:rPr>
              <a:t>Ohio's Rainy Day Fund Reaches Nearly $3.5 Billion</a:t>
            </a:r>
          </a:p>
          <a:p>
            <a:pPr lvl="1"/>
            <a:r>
              <a:rPr lang="en-US" sz="2200" b="0" i="0" dirty="0">
                <a:effectLst/>
                <a:latin typeface="Calibri" panose="020F0502020204030204" pitchFamily="34" charset="0"/>
                <a:cs typeface="Calibri" panose="020F0502020204030204" pitchFamily="34" charset="0"/>
              </a:rPr>
              <a:t>With a 01/17/2023 transfer of $727 million, Ohio's Rainy Day Fund (RDF) or Budget Stabilization Fund (BSF) now totals nearly $3.5 billion - largest balance for this fund in state history.</a:t>
            </a:r>
          </a:p>
          <a:p>
            <a:pPr lvl="1"/>
            <a:r>
              <a:rPr lang="en-US" sz="2200" b="0" i="0" dirty="0">
                <a:effectLst/>
                <a:latin typeface="Calibri" panose="020F0502020204030204" pitchFamily="34" charset="0"/>
                <a:cs typeface="Calibri" panose="020F0502020204030204" pitchFamily="34" charset="0"/>
              </a:rPr>
              <a:t>Ohio law caps the BSF at 8.5 percent of General Revenue Fund revenues. </a:t>
            </a:r>
          </a:p>
        </p:txBody>
      </p:sp>
    </p:spTree>
    <p:extLst>
      <p:ext uri="{BB962C8B-B14F-4D97-AF65-F5344CB8AC3E}">
        <p14:creationId xmlns:p14="http://schemas.microsoft.com/office/powerpoint/2010/main" val="164122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State of the State Address:  Highlights</a:t>
            </a:r>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217670" y="0"/>
            <a:ext cx="7507607" cy="6847862"/>
          </a:xfrm>
        </p:spPr>
        <p:txBody>
          <a:bodyPr anchor="ctr">
            <a:noAutofit/>
          </a:bodyPr>
          <a:lstStyle/>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rPr>
              <a:t>K-12 Education:</a:t>
            </a: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Continues phase-in of School Funding Plan</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Expands Ed Choice Scholarships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Increase investment in quality charter schools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Invests in Literacy and, particularly, the Science of Reading (Materials, PD, Coaching)</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Increased investment in School Safety (SROs) both for public and private schools</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rPr>
              <a:t>Higher Education – Career Tech</a:t>
            </a: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One-time infusion of funding for capital style infrastructure and capital dollar-</a:t>
            </a:r>
            <a:r>
              <a:rPr lang="en-US" sz="1600" dirty="0" err="1">
                <a:effectLst/>
                <a:latin typeface="Calibri" panose="020F0502020204030204" pitchFamily="34" charset="0"/>
                <a:ea typeface="Times New Roman" panose="02020603050405020304" pitchFamily="18" charset="0"/>
              </a:rPr>
              <a:t>esque</a:t>
            </a:r>
            <a:r>
              <a:rPr lang="en-US" sz="1600" dirty="0">
                <a:effectLst/>
                <a:latin typeface="Calibri" panose="020F0502020204030204" pitchFamily="34" charset="0"/>
                <a:ea typeface="Times New Roman" panose="02020603050405020304" pitchFamily="18" charset="0"/>
              </a:rPr>
              <a:t> projects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I</a:t>
            </a:r>
            <a:r>
              <a:rPr lang="en-US" sz="1600" dirty="0">
                <a:effectLst/>
                <a:latin typeface="Calibri" panose="020F0502020204030204" pitchFamily="34" charset="0"/>
                <a:ea typeface="Times New Roman" panose="02020603050405020304" pitchFamily="18" charset="0"/>
              </a:rPr>
              <a:t>ncreases need based aid for students at 2-year colleges and regional campuses of 4-year universities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Expands OCOG and increases scholarship for renewal up to four years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Rewards the top 5% of graduating high school seniors with a scholarship, renewable for up to 4 years, if attend a public college or university in Ohio</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rPr>
              <a:t>Early Childhood/Infant and Maternal Health</a:t>
            </a: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10,000 more families to qualify for benefits and programs that reduce infant and maternal mortality rates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Invests in s</a:t>
            </a:r>
            <a:r>
              <a:rPr lang="en-US" sz="1600" dirty="0">
                <a:effectLst/>
                <a:latin typeface="Calibri" panose="020F0502020204030204" pitchFamily="34" charset="0"/>
                <a:ea typeface="Times New Roman" panose="02020603050405020304" pitchFamily="18" charset="0"/>
              </a:rPr>
              <a:t>afe and stable housing for pregnant and new mothers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Continues the work of the Dolly Parton Imagination Library</a:t>
            </a:r>
            <a:endParaRPr lang="en-US" sz="16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R</a:t>
            </a:r>
            <a:r>
              <a:rPr lang="en-US" sz="1600" dirty="0">
                <a:effectLst/>
                <a:latin typeface="Calibri" panose="020F0502020204030204" pitchFamily="34" charset="0"/>
                <a:ea typeface="Times New Roman" panose="02020603050405020304" pitchFamily="18" charset="0"/>
              </a:rPr>
              <a:t>epeals on state sales taxes on infant and toddler supplies</a:t>
            </a:r>
            <a:r>
              <a:rPr lang="en-US" sz="1600" dirty="0">
                <a:latin typeface="Calibri" panose="020F0502020204030204" pitchFamily="34" charset="0"/>
                <a:ea typeface="Times New Roman" panose="02020603050405020304" pitchFamily="18" charset="0"/>
              </a:rPr>
              <a:t> </a:t>
            </a:r>
            <a:r>
              <a:rPr lang="en-US" sz="1600" dirty="0">
                <a:effectLst/>
                <a:latin typeface="Calibri" panose="020F0502020204030204" pitchFamily="34" charset="0"/>
                <a:ea typeface="Times New Roman" panose="02020603050405020304" pitchFamily="18" charset="0"/>
              </a:rPr>
              <a:t>to help new parents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E</a:t>
            </a:r>
            <a:r>
              <a:rPr lang="en-US" sz="1600" dirty="0">
                <a:effectLst/>
                <a:latin typeface="Calibri" panose="020F0502020204030204" pitchFamily="34" charset="0"/>
                <a:ea typeface="Times New Roman" panose="02020603050405020304" pitchFamily="18" charset="0"/>
              </a:rPr>
              <a:t>nacts a $2500/child state tax deduction</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Creates more affordable and quality childcare programs </a:t>
            </a:r>
            <a:r>
              <a:rPr lang="en-US" sz="1600" dirty="0">
                <a:latin typeface="Calibri" panose="020F0502020204030204" pitchFamily="34" charset="0"/>
                <a:ea typeface="Times New Roman" panose="02020603050405020304" pitchFamily="18" charset="0"/>
              </a:rPr>
              <a:t>for</a:t>
            </a:r>
            <a:r>
              <a:rPr lang="en-US" sz="1600" dirty="0">
                <a:effectLst/>
                <a:latin typeface="Calibri" panose="020F0502020204030204" pitchFamily="34" charset="0"/>
                <a:ea typeface="Times New Roman" panose="02020603050405020304" pitchFamily="18" charset="0"/>
              </a:rPr>
              <a:t> 15,000 more families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Budget aims to make it easier to adopt children both through the public and private adoption programs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Increases funding for county child services agencies and foster programs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rPr>
              <a:t>Increases and continues work in the Ohio Rise Program to help multi-systems youth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1366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9EF1-6223-8141-AE7B-929794899268}"/>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Executive Budget Introduction</a:t>
            </a:r>
          </a:p>
        </p:txBody>
      </p:sp>
      <p:sp>
        <p:nvSpPr>
          <p:cNvPr id="40" name="Freeform: Shape 3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a:extLst>
              <a:ext uri="{FF2B5EF4-FFF2-40B4-BE49-F238E27FC236}">
                <a16:creationId xmlns:a16="http://schemas.microsoft.com/office/drawing/2014/main" id="{8EA6123C-F106-DC4B-70BE-49EA085F3267}"/>
              </a:ext>
            </a:extLst>
          </p:cNvPr>
          <p:cNvPicPr>
            <a:picLocks noChangeAspect="1"/>
          </p:cNvPicPr>
          <p:nvPr/>
        </p:nvPicPr>
        <p:blipFill rotWithShape="1">
          <a:blip r:embed="rId3"/>
          <a:srcRect t="11533" b="13824"/>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68010202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5149A5-AF75-FE48-9BC2-B942C3A51F67}"/>
              </a:ext>
            </a:extLst>
          </p:cNvPr>
          <p:cNvSpPr>
            <a:spLocks noGrp="1"/>
          </p:cNvSpPr>
          <p:nvPr>
            <p:ph idx="1"/>
          </p:nvPr>
        </p:nvSpPr>
        <p:spPr>
          <a:xfrm>
            <a:off x="4810259" y="649480"/>
            <a:ext cx="6555347" cy="5546047"/>
          </a:xfrm>
        </p:spPr>
        <p:txBody>
          <a:bodyPr anchor="ctr">
            <a:normAutofit/>
          </a:bodyPr>
          <a:lstStyle/>
          <a:p>
            <a:pPr marL="0" marR="0" indent="0">
              <a:spcBef>
                <a:spcPts val="0"/>
              </a:spcBef>
              <a:spcAft>
                <a:spcPts val="0"/>
              </a:spcAft>
              <a:buNone/>
            </a:pPr>
            <a:endParaRPr lang="en-US" sz="2400" b="1" i="1" dirty="0">
              <a:solidFill>
                <a:srgbClr val="0A0A0A"/>
              </a:solidFill>
              <a:ea typeface="Calibri" panose="020F0502020204030204" pitchFamily="34" charset="0"/>
            </a:endParaRPr>
          </a:p>
          <a:p>
            <a:pPr marL="0" marR="0" indent="0">
              <a:spcBef>
                <a:spcPts val="1500"/>
              </a:spcBef>
              <a:spcAft>
                <a:spcPts val="1500"/>
              </a:spcAft>
              <a:buNone/>
            </a:pPr>
            <a:r>
              <a:rPr lang="en-US" sz="2400" b="1" i="1" dirty="0">
                <a:solidFill>
                  <a:srgbClr val="333333"/>
                </a:solidFill>
                <a:effectLst/>
                <a:ea typeface="Calibri" panose="020F0502020204030204" pitchFamily="34" charset="0"/>
              </a:rPr>
              <a:t>“In Ohio, our people ar</a:t>
            </a:r>
            <a:r>
              <a:rPr lang="en-US" sz="2400" b="1" i="1" dirty="0">
                <a:solidFill>
                  <a:srgbClr val="333333"/>
                </a:solidFill>
                <a:ea typeface="Calibri" panose="020F0502020204030204" pitchFamily="34" charset="0"/>
              </a:rPr>
              <a:t>e our greatest asset. That is why this budget for fiscal years 2024 and 2025 invests in Ohioans, in our communities, and in our thriving economy.”</a:t>
            </a:r>
            <a:endParaRPr lang="en-US" sz="2400" i="1" dirty="0"/>
          </a:p>
          <a:p>
            <a:pPr marL="0" indent="0">
              <a:lnSpc>
                <a:spcPct val="100000"/>
              </a:lnSpc>
              <a:spcBef>
                <a:spcPts val="0"/>
              </a:spcBef>
              <a:buNone/>
            </a:pPr>
            <a:r>
              <a:rPr lang="en-US" sz="1800" dirty="0"/>
              <a:t>--Governor Mike DeWine</a:t>
            </a:r>
          </a:p>
        </p:txBody>
      </p:sp>
      <p:sp>
        <p:nvSpPr>
          <p:cNvPr id="6" name="Title 1">
            <a:extLst>
              <a:ext uri="{FF2B5EF4-FFF2-40B4-BE49-F238E27FC236}">
                <a16:creationId xmlns:a16="http://schemas.microsoft.com/office/drawing/2014/main" id="{7B1079F4-4642-83E3-8E0C-6306B83CB00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Executive Budget Priorities</a:t>
            </a:r>
          </a:p>
        </p:txBody>
      </p:sp>
    </p:spTree>
    <p:extLst>
      <p:ext uri="{BB962C8B-B14F-4D97-AF65-F5344CB8AC3E}">
        <p14:creationId xmlns:p14="http://schemas.microsoft.com/office/powerpoint/2010/main" val="194693320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2F5496"/>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54332</TotalTime>
  <Words>3771</Words>
  <Application>Microsoft Office PowerPoint</Application>
  <PresentationFormat>Widescreen</PresentationFormat>
  <Paragraphs>404</Paragraphs>
  <Slides>41</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Courier New</vt:lpstr>
      <vt:lpstr>Symbol</vt:lpstr>
      <vt:lpstr>Times New Roman</vt:lpstr>
      <vt:lpstr>Wingdings</vt:lpstr>
      <vt:lpstr>Office Theme</vt:lpstr>
      <vt:lpstr>Legislative Update: Executive Budget Introduction  The 135th General Assembly</vt:lpstr>
      <vt:lpstr>135th General Assembly</vt:lpstr>
      <vt:lpstr>Priority Issues for 135th General Assembly</vt:lpstr>
      <vt:lpstr>Importance of the State Budget Process</vt:lpstr>
      <vt:lpstr>Importance of the State Budget Process</vt:lpstr>
      <vt:lpstr>Importance of the State Budget Process</vt:lpstr>
      <vt:lpstr>State of the State Address:  Highlights</vt:lpstr>
      <vt:lpstr>Executive Budget Introduction</vt:lpstr>
      <vt:lpstr>Executive Budget Priorities</vt:lpstr>
      <vt:lpstr>Executive Budget Priorities</vt:lpstr>
      <vt:lpstr>Size and Scope of the State Budget: Dividing Up the Pie</vt:lpstr>
      <vt:lpstr>Size and Scope of the State Budget: Dividing Up the Pie</vt:lpstr>
      <vt:lpstr>K-12 Education</vt:lpstr>
      <vt:lpstr>K-12 Education</vt:lpstr>
      <vt:lpstr>Early Childhood</vt:lpstr>
      <vt:lpstr>Early Childhood</vt:lpstr>
      <vt:lpstr>Higher Education</vt:lpstr>
      <vt:lpstr>Taxes &amp; Tax-related Provisions</vt:lpstr>
      <vt:lpstr>Economic Development &amp; Related Provisions</vt:lpstr>
      <vt:lpstr>What does this mean for ESCs?</vt:lpstr>
      <vt:lpstr>What Next? Budget Timeline</vt:lpstr>
      <vt:lpstr>Key Committee Assignments</vt:lpstr>
      <vt:lpstr>Other Bills of Interest</vt:lpstr>
      <vt:lpstr>Off and Running:  Education Bills of Interest</vt:lpstr>
      <vt:lpstr>Education Bills of Interest</vt:lpstr>
      <vt:lpstr>Education Bills of Interest</vt:lpstr>
      <vt:lpstr>Education Bills of Interest</vt:lpstr>
      <vt:lpstr>Education Bills of Interest</vt:lpstr>
      <vt:lpstr>Education Bills of Interest</vt:lpstr>
      <vt:lpstr>Education Bills of Interest</vt:lpstr>
      <vt:lpstr>Education Bills of Interest</vt:lpstr>
      <vt:lpstr>SB 1: Reorganizing the State Board of Education &amp; ODE</vt:lpstr>
      <vt:lpstr>SB 1</vt:lpstr>
      <vt:lpstr>SB 1</vt:lpstr>
      <vt:lpstr>SB 1</vt:lpstr>
      <vt:lpstr>SB 1</vt:lpstr>
      <vt:lpstr>Key Leadership</vt:lpstr>
      <vt:lpstr>Key Leadership</vt:lpstr>
      <vt:lpstr>Key Committee Assignments</vt:lpstr>
      <vt:lpstr>Key Committee Assignments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dc:title>
  <dc:creator>Barbara Shaner</dc:creator>
  <cp:lastModifiedBy>Craig Burford</cp:lastModifiedBy>
  <cp:revision>124</cp:revision>
  <cp:lastPrinted>2023-01-26T15:21:51Z</cp:lastPrinted>
  <dcterms:created xsi:type="dcterms:W3CDTF">2022-03-04T14:15:25Z</dcterms:created>
  <dcterms:modified xsi:type="dcterms:W3CDTF">2023-02-02T15:38:18Z</dcterms:modified>
</cp:coreProperties>
</file>